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6"/>
  </p:handoutMasterIdLst>
  <p:sldIdLst>
    <p:sldId id="256" r:id="rId2"/>
    <p:sldId id="259" r:id="rId3"/>
    <p:sldId id="257" r:id="rId4"/>
    <p:sldId id="258" r:id="rId5"/>
    <p:sldId id="260" r:id="rId6"/>
    <p:sldId id="269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</p:sldIdLst>
  <p:sldSz cx="9144000" cy="6858000" type="screen4x3"/>
  <p:notesSz cx="6761163" cy="9942513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052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sz="quarter" idx="1"/>
          </p:nvPr>
        </p:nvSpPr>
        <p:spPr>
          <a:xfrm>
            <a:off x="3829050" y="0"/>
            <a:ext cx="293052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BFE0A0-51A4-47A5-BB51-5A10FFA2A001}" type="datetimeFigureOut">
              <a:rPr lang="sl-SI" smtClean="0"/>
              <a:t>10.11.2016</a:t>
            </a:fld>
            <a:endParaRPr lang="sl-SI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2"/>
          </p:nvPr>
        </p:nvSpPr>
        <p:spPr>
          <a:xfrm>
            <a:off x="0" y="9444038"/>
            <a:ext cx="293052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3"/>
          </p:nvPr>
        </p:nvSpPr>
        <p:spPr>
          <a:xfrm>
            <a:off x="3829050" y="9444038"/>
            <a:ext cx="293052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3F7961-93EA-4CB9-987D-7D43C943B07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9148155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Uredite slog podnaslova matrice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195D-AE84-4828-BC3F-4E0D5011C0F9}" type="datetimeFigureOut">
              <a:rPr lang="sl-SI" smtClean="0"/>
              <a:t>10.11.2016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A2008-01EA-4AA4-89F7-39E8483F5E0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5103770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195D-AE84-4828-BC3F-4E0D5011C0F9}" type="datetimeFigureOut">
              <a:rPr lang="sl-SI" smtClean="0"/>
              <a:t>10.11.2016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A2008-01EA-4AA4-89F7-39E8483F5E0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0531529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195D-AE84-4828-BC3F-4E0D5011C0F9}" type="datetimeFigureOut">
              <a:rPr lang="sl-SI" smtClean="0"/>
              <a:t>10.11.2016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A2008-01EA-4AA4-89F7-39E8483F5E0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9859480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195D-AE84-4828-BC3F-4E0D5011C0F9}" type="datetimeFigureOut">
              <a:rPr lang="sl-SI" smtClean="0"/>
              <a:t>10.11.2016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A2008-01EA-4AA4-89F7-39E8483F5E0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8880859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195D-AE84-4828-BC3F-4E0D5011C0F9}" type="datetimeFigureOut">
              <a:rPr lang="sl-SI" smtClean="0"/>
              <a:t>10.11.2016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A2008-01EA-4AA4-89F7-39E8483F5E0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7971334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195D-AE84-4828-BC3F-4E0D5011C0F9}" type="datetimeFigureOut">
              <a:rPr lang="sl-SI" smtClean="0"/>
              <a:t>10.11.2016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A2008-01EA-4AA4-89F7-39E8483F5E0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1687189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195D-AE84-4828-BC3F-4E0D5011C0F9}" type="datetimeFigureOut">
              <a:rPr lang="sl-SI" smtClean="0"/>
              <a:t>10.11.2016</a:t>
            </a:fld>
            <a:endParaRPr lang="sl-SI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A2008-01EA-4AA4-89F7-39E8483F5E0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5264927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195D-AE84-4828-BC3F-4E0D5011C0F9}" type="datetimeFigureOut">
              <a:rPr lang="sl-SI" smtClean="0"/>
              <a:t>10.11.2016</a:t>
            </a:fld>
            <a:endParaRPr lang="sl-SI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A2008-01EA-4AA4-89F7-39E8483F5E0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9612194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195D-AE84-4828-BC3F-4E0D5011C0F9}" type="datetimeFigureOut">
              <a:rPr lang="sl-SI" smtClean="0"/>
              <a:t>10.11.2016</a:t>
            </a:fld>
            <a:endParaRPr lang="sl-SI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A2008-01EA-4AA4-89F7-39E8483F5E0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7627795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195D-AE84-4828-BC3F-4E0D5011C0F9}" type="datetimeFigureOut">
              <a:rPr lang="sl-SI" smtClean="0"/>
              <a:t>10.11.2016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A2008-01EA-4AA4-89F7-39E8483F5E0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0047188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195D-AE84-4828-BC3F-4E0D5011C0F9}" type="datetimeFigureOut">
              <a:rPr lang="sl-SI" smtClean="0"/>
              <a:t>10.11.2016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A2008-01EA-4AA4-89F7-39E8483F5E0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1328095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78195D-AE84-4828-BC3F-4E0D5011C0F9}" type="datetimeFigureOut">
              <a:rPr lang="sl-SI" smtClean="0"/>
              <a:t>10.11.2016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EA2008-01EA-4AA4-89F7-39E8483F5E0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0298041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l-SI" dirty="0" smtClean="0"/>
              <a:t>TOLERANCE</a:t>
            </a:r>
            <a:endParaRPr lang="sl-SI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74619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 smtClean="0">
                <a:solidFill>
                  <a:srgbClr val="FF0000"/>
                </a:solidFill>
              </a:rPr>
              <a:t>TOLERANČNI OKVIRJI</a:t>
            </a:r>
            <a:endParaRPr lang="sl-SI" dirty="0">
              <a:solidFill>
                <a:srgbClr val="FF0000"/>
              </a:solidFill>
            </a:endParaRP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l-SI" sz="2400" dirty="0"/>
              <a:t>Tolerančni okvirji za neodvisne geometrične tolerance</a:t>
            </a:r>
          </a:p>
          <a:p>
            <a:pPr marL="0" indent="0">
              <a:buNone/>
            </a:pPr>
            <a:r>
              <a:rPr lang="sl-SI" sz="2400" dirty="0"/>
              <a:t>imajo dve polji (slika </a:t>
            </a:r>
            <a:r>
              <a:rPr lang="sl-SI" sz="2400" dirty="0" smtClean="0"/>
              <a:t>a</a:t>
            </a:r>
            <a:r>
              <a:rPr lang="sl-SI" sz="2400" dirty="0"/>
              <a:t>), tolerančni okvirji za odvisne</a:t>
            </a:r>
          </a:p>
          <a:p>
            <a:pPr marL="0" indent="0">
              <a:buNone/>
            </a:pPr>
            <a:r>
              <a:rPr lang="nn-NO" sz="2400" dirty="0"/>
              <a:t>geometrične tolerance pa tri (slika </a:t>
            </a:r>
            <a:r>
              <a:rPr lang="nn-NO" sz="2400" dirty="0" smtClean="0"/>
              <a:t> </a:t>
            </a:r>
            <a:r>
              <a:rPr lang="nn-NO" sz="2400" dirty="0"/>
              <a:t>b), štiri (slika</a:t>
            </a:r>
          </a:p>
          <a:p>
            <a:pPr marL="0" indent="0">
              <a:buNone/>
            </a:pPr>
            <a:r>
              <a:rPr lang="pt-BR" sz="2400" dirty="0" smtClean="0"/>
              <a:t> </a:t>
            </a:r>
            <a:r>
              <a:rPr lang="pt-BR" sz="2400" dirty="0"/>
              <a:t>c) ali več polj</a:t>
            </a:r>
            <a:r>
              <a:rPr lang="pt-BR" sz="2400" dirty="0" smtClean="0"/>
              <a:t>.</a:t>
            </a:r>
            <a:endParaRPr lang="sl-SI" sz="2400" dirty="0" smtClean="0"/>
          </a:p>
          <a:p>
            <a:pPr marL="0" indent="0">
              <a:buNone/>
            </a:pPr>
            <a:endParaRPr lang="sl-SI" sz="24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986" y="3356992"/>
            <a:ext cx="85725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Pravokotnik 3"/>
          <p:cNvSpPr/>
          <p:nvPr/>
        </p:nvSpPr>
        <p:spPr>
          <a:xfrm>
            <a:off x="2627784" y="5373216"/>
            <a:ext cx="34838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/>
              <a:t>a) </a:t>
            </a:r>
            <a:r>
              <a:rPr lang="it-IT" dirty="0" err="1"/>
              <a:t>dve</a:t>
            </a:r>
            <a:r>
              <a:rPr lang="it-IT" dirty="0"/>
              <a:t> </a:t>
            </a:r>
            <a:r>
              <a:rPr lang="it-IT" dirty="0" err="1"/>
              <a:t>polji</a:t>
            </a:r>
            <a:r>
              <a:rPr lang="it-IT" dirty="0"/>
              <a:t>, b) tri </a:t>
            </a:r>
            <a:r>
              <a:rPr lang="it-IT" dirty="0" err="1"/>
              <a:t>polja</a:t>
            </a:r>
            <a:r>
              <a:rPr lang="it-IT" dirty="0"/>
              <a:t>, c) </a:t>
            </a:r>
            <a:r>
              <a:rPr lang="it-IT" dirty="0" err="1" smtClean="0"/>
              <a:t>štiri</a:t>
            </a:r>
            <a:r>
              <a:rPr lang="sl-SI" dirty="0" smtClean="0"/>
              <a:t> p</a:t>
            </a:r>
            <a:r>
              <a:rPr lang="it-IT" dirty="0" err="1" smtClean="0"/>
              <a:t>olja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4056830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>
                <a:solidFill>
                  <a:srgbClr val="FF0000"/>
                </a:solidFill>
              </a:rPr>
              <a:t>STANJE POVRŠIN</a:t>
            </a:r>
            <a:endParaRPr lang="sl-SI" dirty="0">
              <a:solidFill>
                <a:srgbClr val="FF0000"/>
              </a:solidFill>
            </a:endParaRP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sl-SI" sz="2000" b="1" dirty="0" smtClean="0"/>
              <a:t> </a:t>
            </a:r>
            <a:r>
              <a:rPr lang="sl-SI" sz="2000" dirty="0"/>
              <a:t>Osnovni simbol za označevanje kvalitete </a:t>
            </a:r>
            <a:r>
              <a:rPr lang="sl-SI" sz="2000" dirty="0" smtClean="0"/>
              <a:t>površine</a:t>
            </a:r>
          </a:p>
          <a:p>
            <a:r>
              <a:rPr lang="sl-SI" sz="2000" dirty="0"/>
              <a:t>odprta kljukica </a:t>
            </a:r>
            <a:r>
              <a:rPr lang="sl-SI" sz="2000" dirty="0" smtClean="0"/>
              <a:t> </a:t>
            </a:r>
            <a:r>
              <a:rPr lang="sl-SI" sz="2000" dirty="0"/>
              <a:t>pomeni, da je lahko označena površina obdelana s </a:t>
            </a:r>
            <a:r>
              <a:rPr lang="sl-SI" sz="2000" dirty="0" smtClean="0"/>
              <a:t>poljubnim postopkom </a:t>
            </a:r>
            <a:r>
              <a:rPr lang="sl-SI" sz="2000" dirty="0"/>
              <a:t>obdelave;</a:t>
            </a:r>
          </a:p>
          <a:p>
            <a:r>
              <a:rPr lang="sl-SI" sz="2000" dirty="0" smtClean="0"/>
              <a:t>zaprta kljukica </a:t>
            </a:r>
            <a:r>
              <a:rPr lang="sl-SI" sz="2000" dirty="0"/>
              <a:t>pomeni, da mora biti označena površina obdelana </a:t>
            </a:r>
            <a:r>
              <a:rPr lang="sl-SI" sz="2000"/>
              <a:t>z </a:t>
            </a:r>
            <a:r>
              <a:rPr lang="sl-SI" sz="2000" smtClean="0"/>
              <a:t>odvzemanjem materiala</a:t>
            </a:r>
            <a:r>
              <a:rPr lang="sl-SI" sz="2000" dirty="0"/>
              <a:t>;</a:t>
            </a:r>
          </a:p>
          <a:p>
            <a:r>
              <a:rPr lang="sl-SI" sz="2000" dirty="0" smtClean="0"/>
              <a:t> </a:t>
            </a:r>
            <a:r>
              <a:rPr lang="sl-SI" sz="2000" dirty="0"/>
              <a:t>kljukica s </a:t>
            </a:r>
            <a:r>
              <a:rPr lang="sl-SI" sz="2000" dirty="0" smtClean="0"/>
              <a:t>krogcem </a:t>
            </a:r>
            <a:r>
              <a:rPr lang="sl-SI" sz="2000" dirty="0"/>
              <a:t>pomeni, da na označeni površini ni dovoljeno </a:t>
            </a:r>
            <a:r>
              <a:rPr lang="sl-SI" sz="2000" dirty="0" smtClean="0"/>
              <a:t>odvzemanje materiala</a:t>
            </a:r>
            <a:r>
              <a:rPr lang="sl-SI" sz="2000" dirty="0"/>
              <a:t>.</a:t>
            </a:r>
          </a:p>
          <a:p>
            <a:pPr marL="457200" indent="-457200">
              <a:buAutoNum type="alphaLcParenR"/>
            </a:pPr>
            <a:r>
              <a:rPr lang="sl-SI" sz="2000" dirty="0" smtClean="0"/>
              <a:t>odprta </a:t>
            </a:r>
            <a:r>
              <a:rPr lang="sl-SI" sz="2000" dirty="0"/>
              <a:t>kljukica, </a:t>
            </a:r>
            <a:endParaRPr lang="sl-SI" sz="2000" dirty="0" smtClean="0"/>
          </a:p>
          <a:p>
            <a:pPr marL="457200" indent="-457200">
              <a:buAutoNum type="alphaLcParenR"/>
            </a:pPr>
            <a:r>
              <a:rPr lang="sl-SI" sz="2000" dirty="0" smtClean="0"/>
              <a:t>zaprta </a:t>
            </a:r>
            <a:r>
              <a:rPr lang="sl-SI" sz="2000" dirty="0"/>
              <a:t>kljukica, </a:t>
            </a:r>
            <a:endParaRPr lang="sl-SI" sz="2000" dirty="0" smtClean="0"/>
          </a:p>
          <a:p>
            <a:pPr marL="457200" indent="-457200">
              <a:buAutoNum type="alphaLcParenR"/>
            </a:pPr>
            <a:r>
              <a:rPr lang="sl-SI" sz="2000" dirty="0" smtClean="0"/>
              <a:t>kljukica </a:t>
            </a:r>
            <a:r>
              <a:rPr lang="sl-SI" sz="2000" dirty="0"/>
              <a:t>s krogcem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717032"/>
            <a:ext cx="4476750" cy="296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23994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>
                <a:solidFill>
                  <a:srgbClr val="FF0000"/>
                </a:solidFill>
              </a:rPr>
              <a:t>STANJE POVRŠIN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1873" y="1628800"/>
            <a:ext cx="6079924" cy="439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90809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>
                <a:solidFill>
                  <a:srgbClr val="FF0000"/>
                </a:solidFill>
              </a:rPr>
              <a:t>STANJE POVRŠIN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l-SI" sz="2000" b="1" dirty="0"/>
              <a:t>Največja višina </a:t>
            </a:r>
            <a:r>
              <a:rPr lang="sl-SI" sz="2000" b="1" dirty="0" err="1"/>
              <a:t>izbočin</a:t>
            </a:r>
            <a:r>
              <a:rPr lang="sl-SI" sz="2000" b="1" dirty="0"/>
              <a:t> profila </a:t>
            </a:r>
            <a:r>
              <a:rPr lang="sl-SI" sz="2000" b="1" dirty="0" err="1"/>
              <a:t>Rp</a:t>
            </a:r>
            <a:r>
              <a:rPr lang="sl-SI" sz="2000" b="1" dirty="0"/>
              <a:t>. </a:t>
            </a:r>
            <a:r>
              <a:rPr lang="sl-SI" sz="2000" dirty="0"/>
              <a:t>Razdalja najvišje točke profila površine od srednje linije </a:t>
            </a:r>
            <a:r>
              <a:rPr lang="sl-SI" sz="2000" dirty="0" smtClean="0"/>
              <a:t>znotraj referenčne </a:t>
            </a:r>
            <a:r>
              <a:rPr lang="sl-SI" sz="2000" dirty="0"/>
              <a:t>dolžine </a:t>
            </a:r>
            <a:r>
              <a:rPr lang="sl-SI" sz="2000" dirty="0" err="1"/>
              <a:t>lr</a:t>
            </a:r>
            <a:r>
              <a:rPr lang="sl-SI" sz="2000" dirty="0"/>
              <a:t> </a:t>
            </a:r>
            <a:r>
              <a:rPr lang="sl-SI" sz="2000" dirty="0" smtClean="0"/>
              <a:t>.</a:t>
            </a:r>
            <a:endParaRPr lang="sl-SI" sz="2000" dirty="0"/>
          </a:p>
          <a:p>
            <a:r>
              <a:rPr lang="sl-SI" sz="2000" b="1" dirty="0"/>
              <a:t>Največja globina </a:t>
            </a:r>
            <a:r>
              <a:rPr lang="sl-SI" sz="2000" b="1" dirty="0" err="1"/>
              <a:t>vbočin</a:t>
            </a:r>
            <a:r>
              <a:rPr lang="sl-SI" sz="2000" b="1" dirty="0"/>
              <a:t> profila </a:t>
            </a:r>
            <a:r>
              <a:rPr lang="sl-SI" sz="2000" b="1" dirty="0" err="1"/>
              <a:t>Rv</a:t>
            </a:r>
            <a:r>
              <a:rPr lang="sl-SI" sz="2000" b="1" dirty="0"/>
              <a:t>. </a:t>
            </a:r>
            <a:r>
              <a:rPr lang="sl-SI" sz="2000" dirty="0"/>
              <a:t>Razdalja najnižje točke profila površine od srednje linije </a:t>
            </a:r>
            <a:r>
              <a:rPr lang="sl-SI" sz="2000" dirty="0" smtClean="0"/>
              <a:t>znotraj referenčne </a:t>
            </a:r>
            <a:r>
              <a:rPr lang="sl-SI" sz="2000" dirty="0"/>
              <a:t>dolžine </a:t>
            </a:r>
            <a:r>
              <a:rPr lang="sl-SI" sz="2000" dirty="0" smtClean="0"/>
              <a:t>.</a:t>
            </a:r>
            <a:endParaRPr lang="sl-SI" sz="2000" dirty="0"/>
          </a:p>
          <a:p>
            <a:r>
              <a:rPr lang="sl-SI" sz="2000" b="1" dirty="0"/>
              <a:t>Največja višina profila </a:t>
            </a:r>
            <a:r>
              <a:rPr lang="sl-SI" sz="2000" b="1" dirty="0" err="1"/>
              <a:t>Rz</a:t>
            </a:r>
            <a:r>
              <a:rPr lang="sl-SI" sz="2000" b="1" dirty="0"/>
              <a:t>. </a:t>
            </a:r>
            <a:r>
              <a:rPr lang="sl-SI" sz="2000" dirty="0"/>
              <a:t>Razdalja med najvišjo in najnižjo točko profila površine znotraj </a:t>
            </a:r>
            <a:r>
              <a:rPr lang="sl-SI" sz="2000" dirty="0" smtClean="0"/>
              <a:t>referenčne dolžine </a:t>
            </a:r>
            <a:r>
              <a:rPr lang="sl-SI" sz="2000" dirty="0" err="1"/>
              <a:t>lr</a:t>
            </a:r>
            <a:r>
              <a:rPr lang="sl-SI" sz="2000" dirty="0"/>
              <a:t> </a:t>
            </a:r>
            <a:r>
              <a:rPr lang="sl-SI" sz="2000" dirty="0" smtClean="0"/>
              <a:t>.</a:t>
            </a:r>
          </a:p>
          <a:p>
            <a:r>
              <a:rPr lang="sl-SI" sz="2000" b="1" dirty="0"/>
              <a:t>Srednji aritmetični </a:t>
            </a:r>
            <a:r>
              <a:rPr lang="sl-SI" sz="2000" b="1" dirty="0" err="1"/>
              <a:t>odstopek</a:t>
            </a:r>
            <a:r>
              <a:rPr lang="sl-SI" sz="2000" b="1" dirty="0"/>
              <a:t> profila Ra. </a:t>
            </a:r>
            <a:r>
              <a:rPr lang="sl-SI" sz="2000" dirty="0"/>
              <a:t>Aritmetična srednja vrednost absolutnih vrednosti vseh </a:t>
            </a:r>
            <a:r>
              <a:rPr lang="sl-SI" sz="2000" dirty="0" smtClean="0"/>
              <a:t>točk profila </a:t>
            </a:r>
            <a:r>
              <a:rPr lang="sl-SI" sz="2000" dirty="0"/>
              <a:t>površine znotraj referenčne dolžine </a:t>
            </a:r>
            <a:r>
              <a:rPr lang="sl-SI" sz="2000" dirty="0" err="1" smtClean="0"/>
              <a:t>lr</a:t>
            </a:r>
            <a:r>
              <a:rPr lang="sl-SI" sz="2000" dirty="0" smtClean="0"/>
              <a:t>.</a:t>
            </a:r>
            <a:endParaRPr lang="sl-SI" sz="20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5256" y="4370288"/>
            <a:ext cx="4371975" cy="2381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505325"/>
            <a:ext cx="4457700" cy="2352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220287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>
                <a:solidFill>
                  <a:srgbClr val="FF0000"/>
                </a:solidFill>
              </a:rPr>
              <a:t>STANJE POVRŠIN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sl-SI" dirty="0" smtClean="0"/>
              <a:t>Če so vse površine enake kvalitete, simbola ne pišemo na površine, ampak v glavo risbe ali v desni zgornji vogal. Vsaka risba ima skupni simbol kvalitete, ki velja za vse neoznačene površine.</a:t>
            </a:r>
          </a:p>
          <a:p>
            <a:r>
              <a:rPr lang="sl-SI" dirty="0" smtClean="0"/>
              <a:t>Splošno kvaliteto, ki jo označuje skupni simbol, in vse posebne kvalitete, ki jih označujejo vsi simboli, zapišemo </a:t>
            </a:r>
            <a:r>
              <a:rPr lang="sl-SI" b="1" dirty="0" smtClean="0"/>
              <a:t>v glavo risbe ali v desni zgornji vogal risbe</a:t>
            </a:r>
            <a:r>
              <a:rPr lang="sl-SI" dirty="0" smtClean="0"/>
              <a:t>. Posebne kvalitete pišemo med dvema poševnima črtama, ali v oklepaju, ločujemo jih z vejico. Sledijo si od najbolj grobe do najbolj fine kvalitete. 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42561387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b="1" dirty="0" smtClean="0">
                <a:solidFill>
                  <a:srgbClr val="FF0000"/>
                </a:solidFill>
              </a:rPr>
              <a:t>PODAJANJE TOLERANC PO TOLERANČNEM SISTEMU ISO</a:t>
            </a:r>
            <a:r>
              <a:rPr lang="pl-PL" b="1" dirty="0" smtClean="0"/>
              <a:t/>
            </a:r>
            <a:br>
              <a:rPr lang="pl-PL" b="1" dirty="0" smtClean="0"/>
            </a:b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sl-SI" sz="2400" dirty="0" smtClean="0"/>
              <a:t>Po </a:t>
            </a:r>
            <a:r>
              <a:rPr lang="sl-SI" sz="2400" dirty="0"/>
              <a:t>tolerančnem sistemu ISO toleranco podamo tako, da</a:t>
            </a:r>
          </a:p>
          <a:p>
            <a:r>
              <a:rPr lang="sl-SI" sz="2400" dirty="0"/>
              <a:t>za imensko mero navedemo lego tolerančnega polja in</a:t>
            </a:r>
          </a:p>
          <a:p>
            <a:r>
              <a:rPr lang="sl-SI" sz="2400" dirty="0"/>
              <a:t>zahtevano IT-tolerančno stopnjo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8046" y="2924944"/>
            <a:ext cx="4838700" cy="3114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61935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l-SI" sz="3200" b="1" dirty="0" smtClean="0">
                <a:solidFill>
                  <a:srgbClr val="FF0000"/>
                </a:solidFill>
              </a:rPr>
              <a:t>LEGA TOLERANČNEGA POLJA GLEDE NA NIČELNICO</a:t>
            </a:r>
            <a:br>
              <a:rPr lang="sl-SI" sz="3200" b="1" dirty="0" smtClean="0">
                <a:solidFill>
                  <a:srgbClr val="FF0000"/>
                </a:solidFill>
              </a:rPr>
            </a:br>
            <a:r>
              <a:rPr lang="sl-SI" sz="3200" b="1" dirty="0" smtClean="0">
                <a:solidFill>
                  <a:srgbClr val="FF0000"/>
                </a:solidFill>
              </a:rPr>
              <a:t>PO TOLERANČNEM SISTEMU ISO</a:t>
            </a:r>
            <a:endParaRPr lang="sl-SI" sz="3200" dirty="0">
              <a:solidFill>
                <a:srgbClr val="FF0000"/>
              </a:solidFill>
            </a:endParaRP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92707"/>
            <a:ext cx="9515475" cy="1895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4380875"/>
            <a:ext cx="9515476" cy="1914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05794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Autofit/>
          </a:bodyPr>
          <a:lstStyle/>
          <a:p>
            <a:r>
              <a:rPr lang="sl-SI" sz="3200" b="1" dirty="0" smtClean="0">
                <a:solidFill>
                  <a:srgbClr val="FF0000"/>
                </a:solidFill>
              </a:rPr>
              <a:t>LEGA TOLERANČNEGA POLJA GLEDE NA NIČELNICO</a:t>
            </a:r>
            <a:br>
              <a:rPr lang="sl-SI" sz="3200" b="1" dirty="0" smtClean="0">
                <a:solidFill>
                  <a:srgbClr val="FF0000"/>
                </a:solidFill>
              </a:rPr>
            </a:br>
            <a:r>
              <a:rPr lang="sl-SI" sz="3200" b="1" dirty="0" smtClean="0">
                <a:solidFill>
                  <a:srgbClr val="FF0000"/>
                </a:solidFill>
              </a:rPr>
              <a:t>PO TOLERANČNEM SISTEMU ISO</a:t>
            </a:r>
            <a:endParaRPr lang="sl-SI" sz="3200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71738"/>
            <a:ext cx="9515475" cy="1914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4386263"/>
            <a:ext cx="9515476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40428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0" y="-1447800"/>
            <a:ext cx="12192000" cy="975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54399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975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92159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>
                <a:solidFill>
                  <a:srgbClr val="FF0000"/>
                </a:solidFill>
              </a:rPr>
              <a:t>GEOMETRIČNE TOLERANCE</a:t>
            </a:r>
            <a:endParaRPr lang="sl-SI" dirty="0">
              <a:solidFill>
                <a:srgbClr val="FF0000"/>
              </a:solidFill>
            </a:endParaRP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l-SI" dirty="0"/>
              <a:t>• tolerance oblike,</a:t>
            </a:r>
          </a:p>
          <a:p>
            <a:pPr marL="0" indent="0">
              <a:buNone/>
            </a:pPr>
            <a:r>
              <a:rPr lang="sl-SI" dirty="0"/>
              <a:t>• tolerance orientacije,</a:t>
            </a:r>
          </a:p>
          <a:p>
            <a:pPr marL="0" indent="0">
              <a:buNone/>
            </a:pPr>
            <a:r>
              <a:rPr lang="sl-SI" dirty="0"/>
              <a:t>• tolerance lege,</a:t>
            </a:r>
          </a:p>
          <a:p>
            <a:pPr marL="0" indent="0">
              <a:buNone/>
            </a:pPr>
            <a:r>
              <a:rPr lang="sl-SI" dirty="0"/>
              <a:t>• tolerance teka.</a:t>
            </a:r>
          </a:p>
        </p:txBody>
      </p:sp>
    </p:spTree>
    <p:extLst>
      <p:ext uri="{BB962C8B-B14F-4D97-AF65-F5344CB8AC3E}">
        <p14:creationId xmlns:p14="http://schemas.microsoft.com/office/powerpoint/2010/main" val="3979130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>
                <a:solidFill>
                  <a:srgbClr val="FF0000"/>
                </a:solidFill>
              </a:rPr>
              <a:t>GEOMETRIČNE TOLERANCE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0666" y="1161306"/>
            <a:ext cx="2239066" cy="28277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0666" y="3989097"/>
            <a:ext cx="2232248" cy="2849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53605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b="1" dirty="0" smtClean="0">
                <a:solidFill>
                  <a:srgbClr val="FF0000"/>
                </a:solidFill>
              </a:rPr>
              <a:t>PODAJANJE GEOMETRIČNIH TOLERANC NA TEHNIŠKI RISBI</a:t>
            </a:r>
            <a:endParaRPr lang="sl-SI" dirty="0">
              <a:solidFill>
                <a:srgbClr val="FF0000"/>
              </a:solidFill>
            </a:endParaRP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sz="2400" dirty="0"/>
              <a:t>Geometrične tolerance podajamo na tehniških risbah z</a:t>
            </a:r>
          </a:p>
          <a:p>
            <a:pPr marL="0" indent="0">
              <a:buNone/>
            </a:pPr>
            <a:r>
              <a:rPr lang="it-IT" sz="2400" dirty="0" err="1"/>
              <a:t>ustreznimi</a:t>
            </a:r>
            <a:r>
              <a:rPr lang="it-IT" sz="2400" dirty="0"/>
              <a:t> simboli, </a:t>
            </a:r>
            <a:r>
              <a:rPr lang="it-IT" sz="2400" dirty="0" err="1"/>
              <a:t>ki</a:t>
            </a:r>
            <a:r>
              <a:rPr lang="it-IT" sz="2400" dirty="0"/>
              <a:t> so </a:t>
            </a:r>
            <a:r>
              <a:rPr lang="it-IT" sz="2400" dirty="0" err="1"/>
              <a:t>standardizirani</a:t>
            </a:r>
            <a:r>
              <a:rPr lang="it-IT" sz="2400" dirty="0"/>
              <a:t> </a:t>
            </a:r>
            <a:r>
              <a:rPr lang="it-IT" sz="2400" dirty="0" err="1"/>
              <a:t>po</a:t>
            </a:r>
            <a:r>
              <a:rPr lang="it-IT" sz="2400" dirty="0"/>
              <a:t> SIST EN ISO</a:t>
            </a:r>
          </a:p>
          <a:p>
            <a:pPr marL="0" indent="0">
              <a:buNone/>
            </a:pPr>
            <a:r>
              <a:rPr lang="sl-SI" sz="2400" dirty="0"/>
              <a:t>7083. Način podajanja geometričnih toleranc pa je</a:t>
            </a:r>
          </a:p>
          <a:p>
            <a:pPr marL="0" indent="0">
              <a:buNone/>
            </a:pPr>
            <a:r>
              <a:rPr lang="it-IT" sz="2400" dirty="0" err="1"/>
              <a:t>standardiziran</a:t>
            </a:r>
            <a:r>
              <a:rPr lang="it-IT" sz="2400" dirty="0"/>
              <a:t> </a:t>
            </a:r>
            <a:r>
              <a:rPr lang="it-IT" sz="2400" dirty="0" err="1" smtClean="0"/>
              <a:t>po</a:t>
            </a:r>
            <a:endParaRPr lang="sl-SI" sz="2400" dirty="0" smtClean="0"/>
          </a:p>
          <a:p>
            <a:pPr marL="0" indent="0">
              <a:buNone/>
            </a:pPr>
            <a:r>
              <a:rPr lang="it-IT" sz="2400" dirty="0" smtClean="0"/>
              <a:t> </a:t>
            </a:r>
            <a:r>
              <a:rPr lang="it-IT" sz="2400" dirty="0"/>
              <a:t>SIST ISO 5458 </a:t>
            </a:r>
            <a:r>
              <a:rPr lang="it-IT" sz="2400" dirty="0" smtClean="0"/>
              <a:t>in</a:t>
            </a:r>
            <a:endParaRPr lang="sl-SI" sz="2400" dirty="0" smtClean="0"/>
          </a:p>
          <a:p>
            <a:pPr marL="0" indent="0">
              <a:buNone/>
            </a:pPr>
            <a:r>
              <a:rPr lang="it-IT" sz="2400" dirty="0" smtClean="0"/>
              <a:t> </a:t>
            </a:r>
            <a:r>
              <a:rPr lang="it-IT" sz="2400" dirty="0"/>
              <a:t>SIST ISO 5459</a:t>
            </a:r>
            <a:r>
              <a:rPr lang="it-IT" dirty="0"/>
              <a:t>.</a:t>
            </a:r>
            <a:endParaRPr lang="sl-SI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3043398"/>
            <a:ext cx="5566965" cy="37893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36568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</TotalTime>
  <Words>392</Words>
  <Application>Microsoft Office PowerPoint</Application>
  <PresentationFormat>Diaprojekcija na zaslonu (4:3)</PresentationFormat>
  <Paragraphs>43</Paragraphs>
  <Slides>14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2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14</vt:i4>
      </vt:variant>
    </vt:vector>
  </HeadingPairs>
  <TitlesOfParts>
    <vt:vector size="17" baseType="lpstr">
      <vt:lpstr>Arial</vt:lpstr>
      <vt:lpstr>Calibri</vt:lpstr>
      <vt:lpstr>Officeova tema</vt:lpstr>
      <vt:lpstr>TOLERANCE</vt:lpstr>
      <vt:lpstr>PODAJANJE TOLERANC PO TOLERANČNEM SISTEMU ISO </vt:lpstr>
      <vt:lpstr>LEGA TOLERANČNEGA POLJA GLEDE NA NIČELNICO PO TOLERANČNEM SISTEMU ISO</vt:lpstr>
      <vt:lpstr>LEGA TOLERANČNEGA POLJA GLEDE NA NIČELNICO PO TOLERANČNEM SISTEMU ISO</vt:lpstr>
      <vt:lpstr>PowerPointova predstavitev</vt:lpstr>
      <vt:lpstr>PowerPointova predstavitev</vt:lpstr>
      <vt:lpstr>GEOMETRIČNE TOLERANCE</vt:lpstr>
      <vt:lpstr>GEOMETRIČNE TOLERANCE</vt:lpstr>
      <vt:lpstr>PODAJANJE GEOMETRIČNIH TOLERANC NA TEHNIŠKI RISBI</vt:lpstr>
      <vt:lpstr>TOLERANČNI OKVIRJI</vt:lpstr>
      <vt:lpstr>STANJE POVRŠIN</vt:lpstr>
      <vt:lpstr>STANJE POVRŠIN</vt:lpstr>
      <vt:lpstr>STANJE POVRŠIN</vt:lpstr>
      <vt:lpstr>STANJE POVRŠIN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TOLERANCE</dc:title>
  <dc:creator>Ucilnica4</dc:creator>
  <cp:lastModifiedBy>SŠRavne</cp:lastModifiedBy>
  <cp:revision>8</cp:revision>
  <cp:lastPrinted>2013-11-19T13:32:21Z</cp:lastPrinted>
  <dcterms:created xsi:type="dcterms:W3CDTF">2013-11-18T13:47:18Z</dcterms:created>
  <dcterms:modified xsi:type="dcterms:W3CDTF">2016-11-10T10:11:40Z</dcterms:modified>
</cp:coreProperties>
</file>