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059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580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154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590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726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1964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00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041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583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971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7225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D7585-D0A2-47D3-B2F8-9F5FC7F1E966}" type="datetimeFigureOut">
              <a:rPr lang="sl-SI" smtClean="0"/>
              <a:t>18.2.2020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8BD9-9834-4B4A-8B30-BE28EAAEC2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617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rso.gov.si/o%20agenciji/okoljski%20znaki/EMA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zs.si/skupne_naloge/varstvo_okolja/vsebina/Odpadki-in-snovni-tokovi/Sistemi-in-orodja/Ecolabel-evropski-okoljski-zna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OHSAS 18001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6000" b="1" dirty="0" smtClean="0">
                <a:solidFill>
                  <a:srgbClr val="FF0000"/>
                </a:solidFill>
              </a:rPr>
              <a:t>Projekt EMAS</a:t>
            </a:r>
            <a:endParaRPr lang="sl-SI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22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>
                <a:solidFill>
                  <a:srgbClr val="FF0000"/>
                </a:solidFill>
              </a:rPr>
              <a:t>Sistem vodenja poklicnega zdravja in varnosti</a:t>
            </a:r>
            <a:r>
              <a:rPr lang="sv-SE" dirty="0"/>
              <a:t/>
            </a:r>
            <a:br>
              <a:rPr lang="sv-SE" dirty="0"/>
            </a:br>
            <a:r>
              <a:rPr lang="sl-SI" b="1" dirty="0" smtClean="0">
                <a:solidFill>
                  <a:srgbClr val="FF0000"/>
                </a:solidFill>
              </a:rPr>
              <a:t>OHSAS 18001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OHSAS 18001 je britanski standard za varnost in zdravje pri delu in sistem za upravljanje varnosti. </a:t>
            </a:r>
          </a:p>
          <a:p>
            <a:r>
              <a:rPr lang="sl-SI" dirty="0" smtClean="0"/>
              <a:t>Opredelimo ga kot strukturiran proces za </a:t>
            </a:r>
            <a:r>
              <a:rPr lang="sl-SI" b="1" dirty="0" smtClean="0"/>
              <a:t>preprečevanje</a:t>
            </a:r>
            <a:r>
              <a:rPr lang="sl-SI" dirty="0" smtClean="0"/>
              <a:t> in kar največjo možno </a:t>
            </a:r>
            <a:r>
              <a:rPr lang="sl-SI" b="1" dirty="0" smtClean="0"/>
              <a:t>omejitev</a:t>
            </a:r>
            <a:r>
              <a:rPr lang="sl-SI" dirty="0" smtClean="0"/>
              <a:t> poškodb in bolezni, katerih vzrok je lahko delo.</a:t>
            </a:r>
            <a:br>
              <a:rPr lang="sl-SI" dirty="0" smtClean="0"/>
            </a:b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Namen:</a:t>
            </a:r>
          </a:p>
          <a:p>
            <a:r>
              <a:rPr lang="sl-SI" dirty="0" smtClean="0"/>
              <a:t> vse </a:t>
            </a:r>
            <a:r>
              <a:rPr lang="sl-SI" dirty="0"/>
              <a:t>organizacije, ki jih uvedejo </a:t>
            </a:r>
            <a:r>
              <a:rPr lang="sl-SI" dirty="0" smtClean="0"/>
              <a:t>bi uveljavljale </a:t>
            </a:r>
            <a:r>
              <a:rPr lang="sl-SI" dirty="0"/>
              <a:t>varnost in zdravje pri delu</a:t>
            </a:r>
            <a:r>
              <a:rPr lang="sl-SI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2314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OHSAS 18001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sl-SI" dirty="0"/>
              <a:t>K</a:t>
            </a:r>
            <a:r>
              <a:rPr lang="sl-SI" dirty="0" smtClean="0"/>
              <a:t>oristi:</a:t>
            </a:r>
            <a:endParaRPr lang="sl-SI" dirty="0"/>
          </a:p>
          <a:p>
            <a:pPr fontAlgn="base"/>
            <a:r>
              <a:rPr lang="sl-SI" dirty="0"/>
              <a:t>Zaščita ljudi </a:t>
            </a:r>
            <a:r>
              <a:rPr lang="sl-SI" dirty="0" smtClean="0"/>
              <a:t>v </a:t>
            </a:r>
            <a:r>
              <a:rPr lang="sl-SI" dirty="0" smtClean="0"/>
              <a:t>organizaciji.</a:t>
            </a:r>
            <a:endParaRPr lang="sl-SI" dirty="0"/>
          </a:p>
          <a:p>
            <a:pPr fontAlgn="base"/>
            <a:r>
              <a:rPr lang="sl-SI" dirty="0" smtClean="0"/>
              <a:t>Izboljšanje </a:t>
            </a:r>
            <a:r>
              <a:rPr lang="sl-SI" dirty="0"/>
              <a:t>zanesljivosti v poklicnem zdravju in </a:t>
            </a:r>
            <a:r>
              <a:rPr lang="sl-SI" dirty="0" smtClean="0"/>
              <a:t>varnosti.</a:t>
            </a:r>
            <a:endParaRPr lang="sl-SI" dirty="0"/>
          </a:p>
          <a:p>
            <a:pPr fontAlgn="base"/>
            <a:r>
              <a:rPr lang="sl-SI" dirty="0"/>
              <a:t>Zmanjšanje stroškov zaradi nesreč, bolezni ali drugih </a:t>
            </a:r>
            <a:r>
              <a:rPr lang="sl-SI" dirty="0" smtClean="0"/>
              <a:t>dejavnikov.</a:t>
            </a:r>
            <a:endParaRPr lang="sl-SI" dirty="0"/>
          </a:p>
          <a:p>
            <a:pPr fontAlgn="base"/>
            <a:r>
              <a:rPr lang="sl-SI" dirty="0"/>
              <a:t>Pridobitev </a:t>
            </a:r>
            <a:r>
              <a:rPr lang="sl-SI" dirty="0" smtClean="0"/>
              <a:t>standarda, </a:t>
            </a:r>
            <a:r>
              <a:rPr lang="sl-SI" dirty="0"/>
              <a:t>ki je mednarodno prepoznan in </a:t>
            </a:r>
            <a:r>
              <a:rPr lang="sl-SI" dirty="0" smtClean="0"/>
              <a:t>uveljavljen.</a:t>
            </a:r>
            <a:endParaRPr lang="sl-SI" dirty="0"/>
          </a:p>
          <a:p>
            <a:pPr fontAlgn="base"/>
            <a:r>
              <a:rPr lang="sl-SI" dirty="0"/>
              <a:t>Prejem objektivnih priporočil za nenehno </a:t>
            </a:r>
            <a:r>
              <a:rPr lang="sl-SI" dirty="0" smtClean="0"/>
              <a:t>izboljševanje.</a:t>
            </a:r>
            <a:endParaRPr lang="sl-SI" dirty="0"/>
          </a:p>
          <a:p>
            <a:pPr fontAlgn="base"/>
            <a:r>
              <a:rPr lang="sl-SI" dirty="0"/>
              <a:t>Vedenje, da </a:t>
            </a:r>
            <a:r>
              <a:rPr lang="sl-SI" dirty="0" smtClean="0"/>
              <a:t>je </a:t>
            </a:r>
            <a:r>
              <a:rPr lang="sl-SI" dirty="0"/>
              <a:t>sistem učinkovit in uporaben v lokalnem </a:t>
            </a:r>
            <a:r>
              <a:rPr lang="sl-SI" dirty="0" smtClean="0"/>
              <a:t>okolju.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9430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sl-SI" b="1" dirty="0">
                <a:solidFill>
                  <a:srgbClr val="FF0000"/>
                </a:solidFill>
              </a:rPr>
              <a:t>Prehod iz OHSAS 18001:2007 na mednarodni standard za sistem vodenja varnosti in zdravja na delovnem mestu ISO 45001:2018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Slovenska </a:t>
            </a:r>
            <a:r>
              <a:rPr lang="sl-SI" dirty="0"/>
              <a:t>akreditacija prične ocenjevanja certifikacijskih organov za certificiranje sistemov vodenja varnosti in zdravja na delovnem mestu po SIST ISO 45001:2018 </a:t>
            </a:r>
            <a:r>
              <a:rPr lang="sl-SI" b="1" dirty="0"/>
              <a:t>s 1. 1. 2019</a:t>
            </a:r>
            <a:r>
              <a:rPr lang="sl-SI" b="1" dirty="0" smtClean="0"/>
              <a:t>.</a:t>
            </a:r>
          </a:p>
          <a:p>
            <a:endParaRPr lang="sl-SI" b="1" dirty="0"/>
          </a:p>
          <a:p>
            <a:r>
              <a:rPr lang="sl-SI" dirty="0"/>
              <a:t>Prehodno obdobje se izteče </a:t>
            </a:r>
            <a:r>
              <a:rPr lang="sl-SI" b="1" dirty="0"/>
              <a:t>12. 3. 2021</a:t>
            </a:r>
            <a:r>
              <a:rPr lang="sl-S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5021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PROJEKT EMAS – SISTEM </a:t>
            </a:r>
            <a:r>
              <a:rPr lang="sl-SI" b="1" dirty="0" smtClean="0">
                <a:solidFill>
                  <a:srgbClr val="FF0000"/>
                </a:solidFill>
              </a:rPr>
              <a:t>RAVNANJA </a:t>
            </a:r>
            <a:r>
              <a:rPr lang="sl-SI" b="1" dirty="0" smtClean="0">
                <a:solidFill>
                  <a:srgbClr val="FF0000"/>
                </a:solidFill>
              </a:rPr>
              <a:t>Z OKOLJEM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b="1" dirty="0" smtClean="0"/>
              <a:t>EMAS </a:t>
            </a:r>
            <a:r>
              <a:rPr lang="sl-SI" dirty="0" smtClean="0"/>
              <a:t>(ECO </a:t>
            </a:r>
            <a:r>
              <a:rPr lang="sl-SI" dirty="0"/>
              <a:t>- Management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Audit</a:t>
            </a:r>
            <a:r>
              <a:rPr lang="sl-SI" dirty="0"/>
              <a:t> </a:t>
            </a:r>
            <a:r>
              <a:rPr lang="sl-SI" dirty="0" err="1"/>
              <a:t>Scheme</a:t>
            </a:r>
            <a:r>
              <a:rPr lang="sl-SI" dirty="0"/>
              <a:t> - sistem EU za okoljevarstveno vodenje organizacij)  </a:t>
            </a:r>
            <a:r>
              <a:rPr lang="sl-SI" dirty="0"/>
              <a:t>je sistem ravnanja z okoljem (EMS), ki ga uporablja Evropski parlament, v skladu s standardom ISO 14001:2004 in uredbo </a:t>
            </a:r>
            <a:r>
              <a:rPr lang="sl-SI" dirty="0" smtClean="0"/>
              <a:t>EMAS </a:t>
            </a:r>
            <a:r>
              <a:rPr lang="sl-SI" dirty="0"/>
              <a:t>(ES) št. </a:t>
            </a:r>
            <a:r>
              <a:rPr lang="sl-SI" dirty="0" smtClean="0"/>
              <a:t>1221/2009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r>
              <a:rPr lang="sl-SI" dirty="0" smtClean="0"/>
              <a:t>Namen:</a:t>
            </a:r>
          </a:p>
          <a:p>
            <a:pPr>
              <a:buFontTx/>
              <a:buChar char="-"/>
            </a:pPr>
            <a:r>
              <a:rPr lang="sl-SI" dirty="0" smtClean="0"/>
              <a:t>spodbujanje </a:t>
            </a:r>
            <a:r>
              <a:rPr lang="sl-SI" dirty="0"/>
              <a:t>primernejšega ravnanja z okoljem in obveščanju javnosti o vplivih njihovih dejavnosti na okolje. 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Gre </a:t>
            </a:r>
            <a:r>
              <a:rPr lang="sl-SI" dirty="0"/>
              <a:t>za </a:t>
            </a:r>
            <a:r>
              <a:rPr lang="sl-SI" b="1" dirty="0"/>
              <a:t>nadgradnjo ISO 14001 </a:t>
            </a:r>
            <a:r>
              <a:rPr lang="sl-SI" dirty="0"/>
              <a:t>oziroma za zagotavljanje večje odprtosti, odkritosti in periodičnega objavljanja preverjenih </a:t>
            </a:r>
            <a:r>
              <a:rPr lang="sl-SI" dirty="0" err="1"/>
              <a:t>okoljskih</a:t>
            </a:r>
            <a:r>
              <a:rPr lang="sl-SI" dirty="0"/>
              <a:t> informacij. </a:t>
            </a:r>
            <a:r>
              <a:rPr lang="sl-SI" dirty="0" err="1"/>
              <a:t>Okoljska</a:t>
            </a:r>
            <a:r>
              <a:rPr lang="sl-SI" dirty="0"/>
              <a:t> izjava predstavlja glavni način seznanjanja javnosti z rezultati nenehnega izboljševanja učinkov ravnanja z okoljem in je hkrati priložnost za promocijo pozitivne podobe organizacije pri kupcih, dobaviteljih, okolici, pogodbenikih in zaposlenih.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4753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>
                <a:solidFill>
                  <a:srgbClr val="FF0000"/>
                </a:solidFill>
              </a:rPr>
              <a:t>Vključevanje </a:t>
            </a:r>
            <a:r>
              <a:rPr lang="sl-SI" b="1" dirty="0" smtClean="0">
                <a:solidFill>
                  <a:srgbClr val="FF0000"/>
                </a:solidFill>
              </a:rPr>
              <a:t>in registracija v </a:t>
            </a:r>
            <a:r>
              <a:rPr lang="sl-SI" b="1" dirty="0">
                <a:solidFill>
                  <a:srgbClr val="FF0000"/>
                </a:solidFill>
              </a:rPr>
              <a:t>sistem EMAS</a:t>
            </a:r>
            <a:r>
              <a:rPr lang="sl-SI" b="1" dirty="0"/>
              <a:t/>
            </a:r>
            <a:br>
              <a:rPr lang="sl-SI" b="1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361209"/>
            <a:ext cx="10515600" cy="4815754"/>
          </a:xfrm>
        </p:spPr>
        <p:txBody>
          <a:bodyPr>
            <a:normAutofit/>
          </a:bodyPr>
          <a:lstStyle/>
          <a:p>
            <a:r>
              <a:rPr lang="sl-SI" b="1" dirty="0"/>
              <a:t>Vključevanje</a:t>
            </a:r>
            <a:r>
              <a:rPr lang="sl-SI" dirty="0"/>
              <a:t> v sistem EMAS omogoča Agencija Republike Slovenije za okolje gospodarskim družbam, samostojnim podjetnikom posameznikom, zavodom in drugim organizacijam ali njihovim delom ali </a:t>
            </a:r>
            <a:r>
              <a:rPr lang="sl-SI" dirty="0" smtClean="0"/>
              <a:t>povezavam </a:t>
            </a:r>
            <a:r>
              <a:rPr lang="sl-SI" dirty="0"/>
              <a:t>na podlagi 32. člena Zakona o varstvu okolja </a:t>
            </a:r>
            <a:r>
              <a:rPr lang="sl-SI" dirty="0" smtClean="0"/>
              <a:t>.</a:t>
            </a:r>
          </a:p>
          <a:p>
            <a:r>
              <a:rPr lang="sl-SI" b="1" dirty="0"/>
              <a:t>Registracija</a:t>
            </a:r>
            <a:r>
              <a:rPr lang="sl-SI" dirty="0"/>
              <a:t> v sistemu EMAS se omeji na tri </a:t>
            </a:r>
            <a:r>
              <a:rPr lang="sl-SI" dirty="0" smtClean="0"/>
              <a:t>leta. Registracija </a:t>
            </a:r>
            <a:r>
              <a:rPr lang="sl-SI" dirty="0"/>
              <a:t>se po tem roku lahko </a:t>
            </a:r>
            <a:r>
              <a:rPr lang="sl-SI" b="1" dirty="0"/>
              <a:t>podaljša</a:t>
            </a:r>
            <a:r>
              <a:rPr lang="sl-SI" dirty="0"/>
              <a:t>, če organizacija pravočasno, vsaj </a:t>
            </a:r>
            <a:r>
              <a:rPr lang="sl-SI" b="1" dirty="0"/>
              <a:t>tri mesece </a:t>
            </a:r>
            <a:r>
              <a:rPr lang="sl-SI" dirty="0"/>
              <a:t>pred potekom veljavnosti odločbe o registraciji vloži </a:t>
            </a:r>
            <a:r>
              <a:rPr lang="sl-SI" b="1" dirty="0"/>
              <a:t>zahtevo za podaljšanje </a:t>
            </a:r>
            <a:r>
              <a:rPr lang="sl-SI" dirty="0"/>
              <a:t>in izpolnjuje vse pogoje</a:t>
            </a:r>
            <a:r>
              <a:rPr lang="sl-SI" dirty="0" smtClean="0"/>
              <a:t> </a:t>
            </a:r>
            <a:r>
              <a:rPr lang="sl-SI" dirty="0"/>
              <a:t>v sistemu EMAS se omeji na tri </a:t>
            </a:r>
            <a:r>
              <a:rPr lang="sl-SI" dirty="0" smtClean="0"/>
              <a:t>leta. Registracija </a:t>
            </a:r>
            <a:r>
              <a:rPr lang="sl-SI" dirty="0"/>
              <a:t>se po tem roku lahko </a:t>
            </a:r>
            <a:r>
              <a:rPr lang="sl-SI" dirty="0" smtClean="0"/>
              <a:t>spet podaljša za tri leta.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7719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Kakšno korist lahko imajo države članice EU od EMAS?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Stroge </a:t>
            </a:r>
            <a:r>
              <a:rPr lang="sl-SI" dirty="0" smtClean="0"/>
              <a:t>zahteve za merjenje in vrednotenje </a:t>
            </a:r>
            <a:r>
              <a:rPr lang="sl-SI" dirty="0" err="1" smtClean="0"/>
              <a:t>okoljske</a:t>
            </a:r>
            <a:r>
              <a:rPr lang="sl-SI" dirty="0" smtClean="0"/>
              <a:t> učinkovitosti</a:t>
            </a:r>
          </a:p>
          <a:p>
            <a:pPr marL="0" indent="0">
              <a:buNone/>
            </a:pPr>
            <a:r>
              <a:rPr lang="sl-SI" dirty="0" smtClean="0"/>
              <a:t>Zmanjšanje vplivov na okolje z malo ali brez dodatnega napora vlad in regulatorjev</a:t>
            </a:r>
          </a:p>
          <a:p>
            <a:r>
              <a:rPr lang="sl-SI" dirty="0" smtClean="0"/>
              <a:t>Neodvisno preverjanje, validacija in vključitev v register s strani nacionalnih pristojnih organov          Večja skladnost z zakoni, prihranki časa in sredstev za organe izvrševanja.</a:t>
            </a:r>
          </a:p>
          <a:p>
            <a:r>
              <a:rPr lang="pl-PL" dirty="0" smtClean="0"/>
              <a:t>Objava letne izjave o okolju           </a:t>
            </a:r>
            <a:r>
              <a:rPr lang="sl-SI" dirty="0" smtClean="0"/>
              <a:t>Enostaven dostop do revidiranih </a:t>
            </a:r>
            <a:r>
              <a:rPr lang="sl-SI" dirty="0" smtClean="0"/>
              <a:t>(pregledanih) </a:t>
            </a:r>
            <a:r>
              <a:rPr lang="sl-SI" dirty="0" err="1" smtClean="0"/>
              <a:t>okoljskih</a:t>
            </a:r>
            <a:r>
              <a:rPr lang="sl-SI" dirty="0" smtClean="0"/>
              <a:t> </a:t>
            </a:r>
            <a:r>
              <a:rPr lang="sl-SI" dirty="0" smtClean="0"/>
              <a:t>podatkov in izjave o zakonski </a:t>
            </a:r>
            <a:r>
              <a:rPr lang="sl-SI" dirty="0" smtClean="0"/>
              <a:t>skladnosti.</a:t>
            </a:r>
            <a:endParaRPr lang="sl-SI" dirty="0"/>
          </a:p>
        </p:txBody>
      </p:sp>
      <p:sp>
        <p:nvSpPr>
          <p:cNvPr id="4" name="Desna puščica 3"/>
          <p:cNvSpPr/>
          <p:nvPr/>
        </p:nvSpPr>
        <p:spPr>
          <a:xfrm>
            <a:off x="10505209" y="2015836"/>
            <a:ext cx="498764" cy="145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Desna puščica 4"/>
          <p:cNvSpPr/>
          <p:nvPr/>
        </p:nvSpPr>
        <p:spPr>
          <a:xfrm>
            <a:off x="5711537" y="3768436"/>
            <a:ext cx="498764" cy="145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Desna puščica 5"/>
          <p:cNvSpPr/>
          <p:nvPr/>
        </p:nvSpPr>
        <p:spPr>
          <a:xfrm>
            <a:off x="5212773" y="4660972"/>
            <a:ext cx="498764" cy="145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85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Logotip EMAS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Od leta 1995 je v EU vzpostavljena shema, v katero se vključujejo organizacije, ki lahko dokažejo, da so vpeljale sistem ravnanja z okoljem, ki ustreza merilom iz prilog evropske uredbe (ES) št. 1221/2009 oziroma </a:t>
            </a:r>
            <a:r>
              <a:rPr lang="sl-SI" dirty="0" err="1"/>
              <a:t>t.i</a:t>
            </a:r>
            <a:r>
              <a:rPr lang="sl-SI" dirty="0"/>
              <a:t>. EMAS uredbe</a:t>
            </a:r>
            <a:r>
              <a:rPr lang="sl-SI" dirty="0" smtClean="0"/>
              <a:t>.</a:t>
            </a:r>
          </a:p>
          <a:p>
            <a:r>
              <a:rPr lang="sl-SI" dirty="0"/>
              <a:t>Z registracijo v shemo EMAS dobijo organizacije pravico do uporabe </a:t>
            </a:r>
            <a:r>
              <a:rPr lang="sl-SI" b="1" dirty="0"/>
              <a:t>logotipa EMAS</a:t>
            </a:r>
            <a:r>
              <a:rPr lang="sl-SI" dirty="0"/>
              <a:t>, pod katerim je obvezno zapisano, da gre za preverjen sistem ravnanja z okoljem s številko registracije, ki jim jo je podelil pristojni </a:t>
            </a:r>
            <a:r>
              <a:rPr lang="sl-SI" dirty="0" smtClean="0"/>
              <a:t>organ - Ministrstvo </a:t>
            </a:r>
            <a:r>
              <a:rPr lang="sl-SI" dirty="0"/>
              <a:t>za okolje in prostor, v čigar imenu izdaja odločbe o registraciji </a:t>
            </a:r>
            <a:r>
              <a:rPr lang="sl-SI" dirty="0">
                <a:hlinkClick r:id="rId2"/>
              </a:rPr>
              <a:t>Agencija RS za okolje</a:t>
            </a:r>
            <a:r>
              <a:rPr lang="sl-SI" dirty="0"/>
              <a:t>.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7060" y="0"/>
            <a:ext cx="1822862" cy="251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670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Logotip EMAS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Logotip izkazuje, da ima organizacija vzpostavljen sistem ravnanja z okoljem, ki ustreza dejavnosti poslovanja in zahtevam zakonodaje. Registrirana podjetja </a:t>
            </a:r>
            <a:r>
              <a:rPr lang="sl-SI" b="1" dirty="0"/>
              <a:t>logotip</a:t>
            </a:r>
            <a:r>
              <a:rPr lang="sl-SI" dirty="0"/>
              <a:t> lahko </a:t>
            </a:r>
            <a:r>
              <a:rPr lang="sl-SI" b="1" dirty="0"/>
              <a:t>uporabljajo</a:t>
            </a:r>
            <a:r>
              <a:rPr lang="sl-SI" dirty="0"/>
              <a:t> na poslovnih dokumentih, reklamnem gradivu, javni </a:t>
            </a:r>
            <a:r>
              <a:rPr lang="sl-SI" dirty="0" err="1"/>
              <a:t>okoljski</a:t>
            </a:r>
            <a:r>
              <a:rPr lang="sl-SI" dirty="0"/>
              <a:t> izjavi, spletnih straneh itd. Ker je registracija vezana izključno na dejavnost organizacije, se </a:t>
            </a:r>
            <a:r>
              <a:rPr lang="sl-SI" b="1" dirty="0"/>
              <a:t>ne</a:t>
            </a:r>
            <a:r>
              <a:rPr lang="sl-SI" dirty="0"/>
              <a:t> sme uporabljati </a:t>
            </a:r>
            <a:r>
              <a:rPr lang="sl-SI" b="1" dirty="0"/>
              <a:t>na proizvodih ali na njihovi embalaži</a:t>
            </a:r>
            <a:r>
              <a:rPr lang="sl-SI" dirty="0"/>
              <a:t>, da ne bi prišlo do zavajanja kupcev. Promociji določenih okolju prijaznejših izdelkov ali storitev je namreč predviden evropski </a:t>
            </a:r>
            <a:r>
              <a:rPr lang="sl-SI" dirty="0" err="1"/>
              <a:t>okoljski</a:t>
            </a:r>
            <a:r>
              <a:rPr lang="sl-SI" dirty="0"/>
              <a:t> znak </a:t>
            </a:r>
            <a:r>
              <a:rPr lang="sl-SI" dirty="0" err="1">
                <a:hlinkClick r:id="rId2"/>
              </a:rPr>
              <a:t>ecolabel</a:t>
            </a:r>
            <a:r>
              <a:rPr lang="sl-SI" dirty="0"/>
              <a:t>, ki se je pri nas uveljavil pod nazivom »</a:t>
            </a:r>
            <a:r>
              <a:rPr lang="sl-SI" dirty="0" err="1"/>
              <a:t>okoljska</a:t>
            </a:r>
            <a:r>
              <a:rPr lang="sl-SI" dirty="0"/>
              <a:t> marjetica«.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7717" y="-13421"/>
            <a:ext cx="1521031" cy="209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2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562</Words>
  <Application>Microsoft Office PowerPoint</Application>
  <PresentationFormat>Širokozaslonsko</PresentationFormat>
  <Paragraphs>38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Officeova tema</vt:lpstr>
      <vt:lpstr>OHSAS 18001</vt:lpstr>
      <vt:lpstr>Sistem vodenja poklicnega zdravja in varnosti OHSAS 18001</vt:lpstr>
      <vt:lpstr>OHSAS 18001</vt:lpstr>
      <vt:lpstr>Prehod iz OHSAS 18001:2007 na mednarodni standard za sistem vodenja varnosti in zdravja na delovnem mestu ISO 45001:2018</vt:lpstr>
      <vt:lpstr>PROJEKT EMAS – SISTEM RAVNANJA Z OKOLJEM</vt:lpstr>
      <vt:lpstr>Vključevanje in registracija v sistem EMAS </vt:lpstr>
      <vt:lpstr>Kakšno korist lahko imajo države članice EU od EMAS?</vt:lpstr>
      <vt:lpstr>Logotip EMAS</vt:lpstr>
      <vt:lpstr>Logotip EMAS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OHSAS 18001</dc:title>
  <dc:creator>HPi3</dc:creator>
  <cp:lastModifiedBy>HPi3</cp:lastModifiedBy>
  <cp:revision>12</cp:revision>
  <dcterms:created xsi:type="dcterms:W3CDTF">2020-01-21T10:31:02Z</dcterms:created>
  <dcterms:modified xsi:type="dcterms:W3CDTF">2020-02-18T12:18:48Z</dcterms:modified>
</cp:coreProperties>
</file>