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65" r:id="rId4"/>
    <p:sldId id="259" r:id="rId5"/>
    <p:sldId id="268" r:id="rId6"/>
    <p:sldId id="258" r:id="rId7"/>
    <p:sldId id="262" r:id="rId8"/>
    <p:sldId id="263" r:id="rId9"/>
    <p:sldId id="264" r:id="rId10"/>
    <p:sldId id="266" r:id="rId11"/>
    <p:sldId id="267" r:id="rId12"/>
    <p:sldId id="26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Svetel slo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>
            <a:extLst>
              <a:ext uri="{FF2B5EF4-FFF2-40B4-BE49-F238E27FC236}">
                <a16:creationId xmlns:a16="http://schemas.microsoft.com/office/drawing/2014/main" id="{1C4D3358-DBD0-44FA-9D9E-AACA5A761E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4305D3F2-0A7C-4496-AC51-31B8DEC0A1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E25E62-92BE-445E-B306-ACB4E0ABB8B7}" type="datetimeFigureOut">
              <a:rPr lang="sl-SI" smtClean="0"/>
              <a:t>9. 12. 2018</a:t>
            </a:fld>
            <a:endParaRPr lang="sl-SI" dirty="0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97544039-6587-463A-AA4A-F916DAEBFF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62A8D417-36CA-4573-9CA9-482B4C0C530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1FE7B-6AE8-45FD-904B-0526F1F46DF7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19111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7F82D-517D-4F6D-A079-9642F75770F8}" type="datetimeFigureOut">
              <a:rPr lang="sl-SI" smtClean="0"/>
              <a:t>9. 12. 2018</a:t>
            </a:fld>
            <a:endParaRPr lang="sl-SI" dirty="0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 dirty="0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05715-5114-4A00-B66C-BABB03343B5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60965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005715-5114-4A00-B66C-BABB03343B5E}" type="slidenum">
              <a:rPr lang="sl-SI" smtClean="0"/>
              <a:t>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60501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FD30-1416-4C67-B6A4-C9163BCA6EA1}" type="datetimeFigureOut">
              <a:rPr lang="sl-SI" smtClean="0"/>
              <a:t>9. 12. 2018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79F06-FF58-4054-9954-3F62141A7B8C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64750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dirty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FD30-1416-4C67-B6A4-C9163BCA6EA1}" type="datetimeFigureOut">
              <a:rPr lang="sl-SI" smtClean="0"/>
              <a:t>9. 12. 2018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79F06-FF58-4054-9954-3F62141A7B8C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95781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FD30-1416-4C67-B6A4-C9163BCA6EA1}" type="datetimeFigureOut">
              <a:rPr lang="sl-SI" smtClean="0"/>
              <a:t>9. 12. 2018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79F06-FF58-4054-9954-3F62141A7B8C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99140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FD30-1416-4C67-B6A4-C9163BCA6EA1}" type="datetimeFigureOut">
              <a:rPr lang="sl-SI" smtClean="0"/>
              <a:t>9. 12. 2018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79F06-FF58-4054-9954-3F62141A7B8C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1564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FD30-1416-4C67-B6A4-C9163BCA6EA1}" type="datetimeFigureOut">
              <a:rPr lang="sl-SI" smtClean="0"/>
              <a:t>9. 12. 2018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79F06-FF58-4054-9954-3F62141A7B8C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68702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FD30-1416-4C67-B6A4-C9163BCA6EA1}" type="datetimeFigureOut">
              <a:rPr lang="sl-SI" smtClean="0"/>
              <a:t>9. 12. 2018</a:t>
            </a:fld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79F06-FF58-4054-9954-3F62141A7B8C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95794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dirty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dirty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dirty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FD30-1416-4C67-B6A4-C9163BCA6EA1}" type="datetimeFigureOut">
              <a:rPr lang="sl-SI" smtClean="0"/>
              <a:t>9. 12. 2018</a:t>
            </a:fld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79F06-FF58-4054-9954-3F62141A7B8C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45511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FD30-1416-4C67-B6A4-C9163BCA6EA1}" type="datetimeFigureOut">
              <a:rPr lang="sl-SI" smtClean="0"/>
              <a:t>9. 12. 2018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79F06-FF58-4054-9954-3F62141A7B8C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66532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FD30-1416-4C67-B6A4-C9163BCA6EA1}" type="datetimeFigureOut">
              <a:rPr lang="sl-SI" smtClean="0"/>
              <a:t>9. 12. 2018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79F06-FF58-4054-9954-3F62141A7B8C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22305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FD30-1416-4C67-B6A4-C9163BCA6EA1}" type="datetimeFigureOut">
              <a:rPr lang="sl-SI" smtClean="0"/>
              <a:t>9. 12. 2018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79F06-FF58-4054-9954-3F62141A7B8C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3740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FD30-1416-4C67-B6A4-C9163BCA6EA1}" type="datetimeFigureOut">
              <a:rPr lang="sl-SI" smtClean="0"/>
              <a:t>9. 12. 2018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79F06-FF58-4054-9954-3F62141A7B8C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81842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FD30-1416-4C67-B6A4-C9163BCA6EA1}" type="datetimeFigureOut">
              <a:rPr lang="sl-SI" smtClean="0"/>
              <a:t>9. 12. 2018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79F06-FF58-4054-9954-3F62141A7B8C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90897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FD30-1416-4C67-B6A4-C9163BCA6EA1}" type="datetimeFigureOut">
              <a:rPr lang="sl-SI" smtClean="0"/>
              <a:t>9. 12. 2018</a:t>
            </a:fld>
            <a:endParaRPr lang="sl-S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79F06-FF58-4054-9954-3F62141A7B8C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81550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FD30-1416-4C67-B6A4-C9163BCA6EA1}" type="datetimeFigureOut">
              <a:rPr lang="sl-SI" smtClean="0"/>
              <a:t>9. 12. 2018</a:t>
            </a:fld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79F06-FF58-4054-9954-3F62141A7B8C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34236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FD30-1416-4C67-B6A4-C9163BCA6EA1}" type="datetimeFigureOut">
              <a:rPr lang="sl-SI" smtClean="0"/>
              <a:t>9. 12. 2018</a:t>
            </a:fld>
            <a:endParaRPr lang="sl-S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79F06-FF58-4054-9954-3F62141A7B8C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65249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FD30-1416-4C67-B6A4-C9163BCA6EA1}" type="datetimeFigureOut">
              <a:rPr lang="sl-SI" smtClean="0"/>
              <a:t>9. 12. 2018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79F06-FF58-4054-9954-3F62141A7B8C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09017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dirty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FD30-1416-4C67-B6A4-C9163BCA6EA1}" type="datetimeFigureOut">
              <a:rPr lang="sl-SI" smtClean="0"/>
              <a:t>9. 12. 2018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79F06-FF58-4054-9954-3F62141A7B8C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8846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dirty="0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5AEFD30-1416-4C67-B6A4-C9163BCA6EA1}" type="datetimeFigureOut">
              <a:rPr lang="sl-SI" smtClean="0"/>
              <a:t>9. 12. 2018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7979F06-FF58-4054-9954-3F62141A7B8C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420193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1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gMeWRy84l8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21FF38-0403-4792-8412-96F9A53080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6400" y="1769540"/>
            <a:ext cx="5324327" cy="1828801"/>
          </a:xfrm>
        </p:spPr>
        <p:txBody>
          <a:bodyPr>
            <a:normAutofit/>
          </a:bodyPr>
          <a:lstStyle/>
          <a:p>
            <a:r>
              <a:rPr lang="sl-SI" sz="6000" b="1" dirty="0">
                <a:solidFill>
                  <a:schemeClr val="tx1"/>
                </a:solidFill>
              </a:rPr>
              <a:t>POMNILNIKI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BEC75F0-98E5-4B0F-B865-B7DCD5BDED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5808133"/>
            <a:ext cx="9440034" cy="1049867"/>
          </a:xfrm>
        </p:spPr>
        <p:txBody>
          <a:bodyPr/>
          <a:lstStyle/>
          <a:p>
            <a:pPr algn="r"/>
            <a:r>
              <a:rPr lang="sl-SI" dirty="0"/>
              <a:t>Avtor: Anej Vravnik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1619B9F7-32FA-41F9-9A84-0AE5EF8F8C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94" y="1122954"/>
            <a:ext cx="5978985" cy="4489217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F9ECF3AE-4710-4D0E-86ED-E6F787F3E0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833" y="338681"/>
            <a:ext cx="2840175" cy="208298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4B5F98AC-A4AC-4DBC-8488-E93ACCFFFB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94" y="3977732"/>
            <a:ext cx="2666667" cy="2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362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69F6712-AD7F-41E5-8B0D-A2641C13B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ZUNANJI POMNILNIKI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46BAFD8-0933-4E99-B208-513FB9F4A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59" y="1935333"/>
            <a:ext cx="10353762" cy="3607293"/>
          </a:xfrm>
        </p:spPr>
        <p:txBody>
          <a:bodyPr>
            <a:normAutofit/>
          </a:bodyPr>
          <a:lstStyle/>
          <a:p>
            <a:r>
              <a:rPr lang="sl-SI" sz="2800" b="1" dirty="0"/>
              <a:t>V primerjavi z notranjim so veliko počasnejši.</a:t>
            </a:r>
          </a:p>
          <a:p>
            <a:endParaRPr lang="sl-SI" sz="2800" b="1" dirty="0"/>
          </a:p>
          <a:p>
            <a:r>
              <a:rPr lang="sl-SI" sz="2800" b="1" dirty="0"/>
              <a:t>Ob izklopu ne izgubi podatkov</a:t>
            </a:r>
          </a:p>
          <a:p>
            <a:endParaRPr lang="sl-SI" sz="2800" b="1" dirty="0"/>
          </a:p>
          <a:p>
            <a:r>
              <a:rPr lang="sl-SI" sz="2800" b="1" dirty="0"/>
              <a:t>Velikost se meri v GB in TB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E48131B3-E1FE-4EA7-9149-6BF4460124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829" y="1840794"/>
            <a:ext cx="3176412" cy="3176412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F826CCE0-C6DF-47FD-B021-6B27896A7D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206" y="4147469"/>
            <a:ext cx="3718254" cy="279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965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6221F2B-C895-412B-AD83-931ECD275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F8E0B7D-3CAB-44A8-917C-03C01BA3F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Predstavnost v spletu 3" title="What is RAM?">
            <a:hlinkClick r:id="" action="ppaction://media"/>
            <a:extLst>
              <a:ext uri="{FF2B5EF4-FFF2-40B4-BE49-F238E27FC236}">
                <a16:creationId xmlns:a16="http://schemas.microsoft.com/office/drawing/2014/main" id="{CD3A8F85-FA77-41C5-9F5A-A9E1FF5E2B2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201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F7FD6E-3977-4843-B44B-9C4581BD2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343270"/>
            <a:ext cx="10353762" cy="970450"/>
          </a:xfrm>
        </p:spPr>
        <p:txBody>
          <a:bodyPr/>
          <a:lstStyle/>
          <a:p>
            <a:r>
              <a:rPr lang="sl-SI" dirty="0"/>
              <a:t>VIRI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C7F54BF-0217-41B9-9CCD-9A6E86847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526960"/>
            <a:ext cx="10353762" cy="471700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sl-SI" sz="2400" b="1" dirty="0"/>
              <a:t>http://www.egradiva.net/moduli/mikroprocesorji/11_zgradba/03_datoteka.html</a:t>
            </a:r>
          </a:p>
          <a:p>
            <a:pPr>
              <a:lnSpc>
                <a:spcPct val="150000"/>
              </a:lnSpc>
            </a:pPr>
            <a:r>
              <a:rPr lang="sl-SI" sz="2400" b="1" dirty="0"/>
              <a:t>http://egradivo.ecnm.si/KIT/pomnilnik.html</a:t>
            </a:r>
          </a:p>
          <a:p>
            <a:pPr>
              <a:lnSpc>
                <a:spcPct val="150000"/>
              </a:lnSpc>
            </a:pPr>
            <a:r>
              <a:rPr lang="sl-SI" sz="2400" b="1" dirty="0"/>
              <a:t>https://sl.wikipedia.org/wiki/Pomnilnik</a:t>
            </a:r>
          </a:p>
          <a:p>
            <a:pPr>
              <a:lnSpc>
                <a:spcPct val="150000"/>
              </a:lnSpc>
            </a:pPr>
            <a:r>
              <a:rPr lang="sl-SI" sz="2400" b="1" dirty="0"/>
              <a:t>http://www.dijaski.net/gradivo/rif_ref_pomnilniki_01</a:t>
            </a:r>
          </a:p>
          <a:p>
            <a:pPr>
              <a:lnSpc>
                <a:spcPct val="150000"/>
              </a:lnSpc>
            </a:pPr>
            <a:r>
              <a:rPr lang="sl-SI" sz="2400" b="1" dirty="0"/>
              <a:t>https://sl.wikipedia.org/wiki/Zunanji_pomnilnik</a:t>
            </a:r>
          </a:p>
          <a:p>
            <a:pPr>
              <a:lnSpc>
                <a:spcPct val="150000"/>
              </a:lnSpc>
            </a:pPr>
            <a:r>
              <a:rPr lang="sl-SI" sz="2400" b="1" dirty="0"/>
              <a:t>http://www.s-sers.mb.edus.si/gradiva/rac/moduli/mikroprocesorji/01_zgradba/01_datoteka.html</a:t>
            </a:r>
          </a:p>
        </p:txBody>
      </p:sp>
    </p:spTree>
    <p:extLst>
      <p:ext uri="{BB962C8B-B14F-4D97-AF65-F5344CB8AC3E}">
        <p14:creationId xmlns:p14="http://schemas.microsoft.com/office/powerpoint/2010/main" val="1596785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75DBE5F-0E12-413A-BE9D-22451BBE5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chemeClr val="tx1"/>
                </a:solidFill>
              </a:rPr>
              <a:t>KAJ JE POMNILNIK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DDCC957-A299-4ECD-90B3-6EFB9DAAF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098" y="1917577"/>
            <a:ext cx="10353762" cy="4447712"/>
          </a:xfrm>
        </p:spPr>
        <p:txBody>
          <a:bodyPr>
            <a:normAutofit/>
          </a:bodyPr>
          <a:lstStyle/>
          <a:p>
            <a:r>
              <a:rPr lang="sl-SI" sz="2800" b="1" dirty="0"/>
              <a:t>RAM (Random Access Memory).</a:t>
            </a:r>
          </a:p>
          <a:p>
            <a:endParaRPr lang="sl-SI" sz="2800" b="1" dirty="0"/>
          </a:p>
          <a:p>
            <a:r>
              <a:rPr lang="sl-SI" sz="2800" b="1" dirty="0"/>
              <a:t>Je eden </a:t>
            </a:r>
            <a:r>
              <a:rPr lang="sl-SI" sz="2800" b="1" dirty="0">
                <a:effectLst/>
              </a:rPr>
              <a:t>naj pomembnejših delov računalnika.</a:t>
            </a:r>
          </a:p>
          <a:p>
            <a:endParaRPr lang="sl-SI" sz="2800" b="1" dirty="0">
              <a:effectLst/>
            </a:endParaRPr>
          </a:p>
          <a:p>
            <a:r>
              <a:rPr lang="sl-SI" sz="2800" b="1" dirty="0">
                <a:effectLst/>
              </a:rPr>
              <a:t>V pomnilniku so shranjeni ukazi in podatki.</a:t>
            </a:r>
          </a:p>
          <a:p>
            <a:endParaRPr lang="sl-SI" sz="2800" b="1" dirty="0">
              <a:effectLst/>
            </a:endParaRPr>
          </a:p>
          <a:p>
            <a:r>
              <a:rPr lang="pl-PL" sz="2800" b="1" dirty="0">
                <a:effectLst/>
              </a:rPr>
              <a:t>Pomnilnik je skupek zlogov.</a:t>
            </a:r>
            <a:endParaRPr lang="sl-SI" sz="2800" b="1" dirty="0">
              <a:effectLst/>
            </a:endParaRPr>
          </a:p>
          <a:p>
            <a:endParaRPr lang="sl-SI" sz="2400" b="1" dirty="0">
              <a:effectLst/>
            </a:endParaRPr>
          </a:p>
          <a:p>
            <a:endParaRPr lang="sl-SI" dirty="0">
              <a:effectLst/>
            </a:endParaRPr>
          </a:p>
          <a:p>
            <a:endParaRPr lang="sl-SI" dirty="0">
              <a:effectLst/>
            </a:endParaRPr>
          </a:p>
          <a:p>
            <a:endParaRPr lang="sl-SI" sz="2400" b="1" dirty="0"/>
          </a:p>
        </p:txBody>
      </p:sp>
      <p:pic>
        <p:nvPicPr>
          <p:cNvPr id="18" name="Slika 17">
            <a:extLst>
              <a:ext uri="{FF2B5EF4-FFF2-40B4-BE49-F238E27FC236}">
                <a16:creationId xmlns:a16="http://schemas.microsoft.com/office/drawing/2014/main" id="{F53C1648-E9A2-46BC-AF7E-455C252833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260" y="2796466"/>
            <a:ext cx="4307717" cy="307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661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1144939-0D08-4068-86C0-AA3849EB2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PRIMARNI POMNILNIK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E02432D-0302-4CD4-B337-16D796977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679182"/>
            <a:ext cx="10353762" cy="4058751"/>
          </a:xfrm>
        </p:spPr>
        <p:txBody>
          <a:bodyPr>
            <a:normAutofit/>
          </a:bodyPr>
          <a:lstStyle/>
          <a:p>
            <a:r>
              <a:rPr lang="pl-PL" sz="2800" b="1" dirty="0"/>
              <a:t>Neposredno povezan s centralno procesno enoto računalnika.</a:t>
            </a:r>
          </a:p>
          <a:p>
            <a:endParaRPr lang="pl-PL" sz="2800" b="1" dirty="0"/>
          </a:p>
          <a:p>
            <a:r>
              <a:rPr lang="it-IT" sz="2800" b="1" dirty="0"/>
              <a:t>Brez </a:t>
            </a:r>
            <a:r>
              <a:rPr lang="sl-SI" sz="2800" b="1" dirty="0"/>
              <a:t>njega</a:t>
            </a:r>
            <a:r>
              <a:rPr lang="it-IT" sz="2800" b="1" dirty="0"/>
              <a:t> CPE ne more </a:t>
            </a:r>
            <a:r>
              <a:rPr lang="sl-SI" sz="2800" b="1" dirty="0"/>
              <a:t>delovati</a:t>
            </a:r>
            <a:r>
              <a:rPr lang="it-IT" sz="2800" b="1" dirty="0"/>
              <a:t> </a:t>
            </a:r>
            <a:r>
              <a:rPr lang="sl-SI" sz="2800" b="1" dirty="0"/>
              <a:t>pravilno.</a:t>
            </a: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D732C10B-AA76-4F9C-B619-99A2F205C7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317" y="3291045"/>
            <a:ext cx="5885476" cy="356695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74171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4E31756-5582-4F35-B3C4-F774635E0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467732"/>
            <a:ext cx="10353762" cy="970450"/>
          </a:xfrm>
        </p:spPr>
        <p:txBody>
          <a:bodyPr/>
          <a:lstStyle/>
          <a:p>
            <a:r>
              <a:rPr lang="sl-SI" dirty="0"/>
              <a:t>SLOJI POMNILNIKA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D56B3F1-C27B-4DB0-9A92-CA70D9360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32985"/>
            <a:ext cx="10353762" cy="4598633"/>
          </a:xfrm>
        </p:spPr>
        <p:txBody>
          <a:bodyPr>
            <a:normAutofit/>
          </a:bodyPr>
          <a:lstStyle/>
          <a:p>
            <a:r>
              <a:rPr lang="sl-SI" sz="2800" b="1" dirty="0"/>
              <a:t>REGISTRI</a:t>
            </a:r>
          </a:p>
          <a:p>
            <a:endParaRPr lang="sl-SI" sz="2800" b="1" dirty="0"/>
          </a:p>
          <a:p>
            <a:r>
              <a:rPr lang="sl-SI" sz="2800" b="1" dirty="0"/>
              <a:t>PREDPOMNILNIK "CAHCE"</a:t>
            </a:r>
          </a:p>
          <a:p>
            <a:endParaRPr lang="sl-SI" sz="2800" b="1" dirty="0"/>
          </a:p>
          <a:p>
            <a:r>
              <a:rPr lang="sl-SI" sz="2800" b="1" dirty="0"/>
              <a:t>(GLAVNI) SISTEMSKI POMNILNIKI</a:t>
            </a:r>
          </a:p>
          <a:p>
            <a:endParaRPr lang="sl-SI" sz="2800" b="1" dirty="0"/>
          </a:p>
          <a:p>
            <a:r>
              <a:rPr lang="sl-SI" sz="2800" b="1" dirty="0"/>
              <a:t>NAVIDEZNI POMNILNIKI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7393BC6-FB32-4A0A-9C8A-07D752065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282" y="1376036"/>
            <a:ext cx="3400934" cy="529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323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AE7DE7-E989-4E76-A519-38483576A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ZGRADBA PREDPOMNILNIKA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6A15CB8-694C-4344-8068-32FB470A2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236" y="2512942"/>
            <a:ext cx="10353762" cy="4058751"/>
          </a:xfrm>
        </p:spPr>
        <p:txBody>
          <a:bodyPr>
            <a:normAutofit/>
          </a:bodyPr>
          <a:lstStyle/>
          <a:p>
            <a:r>
              <a:rPr lang="sl-SI" sz="2800" b="1" dirty="0"/>
              <a:t>Sestavljen iz kontrolnega in pomnilniškega dela.</a:t>
            </a:r>
          </a:p>
          <a:p>
            <a:endParaRPr lang="sl-SI" sz="2800" b="1" dirty="0"/>
          </a:p>
          <a:p>
            <a:r>
              <a:rPr lang="sl-SI" sz="2800" b="1" dirty="0"/>
              <a:t>Razdeljen v enote enakih velikosti.</a:t>
            </a:r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9F422C84-17C4-4439-A964-B01DDE877288}"/>
              </a:ext>
            </a:extLst>
          </p:cNvPr>
          <p:cNvGrpSpPr/>
          <p:nvPr/>
        </p:nvGrpSpPr>
        <p:grpSpPr>
          <a:xfrm>
            <a:off x="7891184" y="1633495"/>
            <a:ext cx="3672906" cy="4805386"/>
            <a:chOff x="7690511" y="1535839"/>
            <a:chExt cx="3672906" cy="4805386"/>
          </a:xfrm>
        </p:grpSpPr>
        <p:sp>
          <p:nvSpPr>
            <p:cNvPr id="8" name="Pravokotnik 7">
              <a:extLst>
                <a:ext uri="{FF2B5EF4-FFF2-40B4-BE49-F238E27FC236}">
                  <a16:creationId xmlns:a16="http://schemas.microsoft.com/office/drawing/2014/main" id="{8372B9E2-DC16-4456-8B09-5ABBF87AF4A4}"/>
                </a:ext>
              </a:extLst>
            </p:cNvPr>
            <p:cNvSpPr/>
            <p:nvPr/>
          </p:nvSpPr>
          <p:spPr>
            <a:xfrm>
              <a:off x="7690511" y="1535839"/>
              <a:ext cx="3651610" cy="354736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pic>
          <p:nvPicPr>
            <p:cNvPr id="7" name="Slika 6">
              <a:extLst>
                <a:ext uri="{FF2B5EF4-FFF2-40B4-BE49-F238E27FC236}">
                  <a16:creationId xmlns:a16="http://schemas.microsoft.com/office/drawing/2014/main" id="{B567150B-538C-4367-8A8A-DE81A1EDF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0511" y="1580050"/>
              <a:ext cx="3672906" cy="4761175"/>
            </a:xfrm>
            <a:prstGeom prst="rect">
              <a:avLst/>
            </a:prstGeom>
          </p:spPr>
        </p:pic>
      </p:grpSp>
      <p:pic>
        <p:nvPicPr>
          <p:cNvPr id="13" name="Slika 12">
            <a:extLst>
              <a:ext uri="{FF2B5EF4-FFF2-40B4-BE49-F238E27FC236}">
                <a16:creationId xmlns:a16="http://schemas.microsoft.com/office/drawing/2014/main" id="{CB8BB04F-4BF6-4F2B-8015-D4BE74E828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66" y="4633664"/>
            <a:ext cx="7037288" cy="180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217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52BBF3B-F309-44E2-990A-5070DF68A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sl-SI" dirty="0"/>
              <a:t>ZAPIS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83C28BB-0539-46EA-99C6-8DFD785BD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853" y="1732449"/>
            <a:ext cx="10353762" cy="4058751"/>
          </a:xfrm>
        </p:spPr>
        <p:txBody>
          <a:bodyPr numCol="1">
            <a:normAutofit/>
          </a:bodyPr>
          <a:lstStyle/>
          <a:p>
            <a:r>
              <a:rPr lang="sl-SI" sz="2800" b="1" dirty="0"/>
              <a:t>Zapis informacije = bit</a:t>
            </a:r>
          </a:p>
          <a:p>
            <a:endParaRPr lang="sl-SI" sz="2800" b="1" dirty="0"/>
          </a:p>
          <a:p>
            <a:r>
              <a:rPr lang="sl-SI" sz="2800" b="1" dirty="0"/>
              <a:t>0 in 1 oz. NE in DA</a:t>
            </a:r>
          </a:p>
          <a:p>
            <a:endParaRPr lang="sl-SI" sz="2400" b="1" dirty="0"/>
          </a:p>
          <a:p>
            <a:endParaRPr lang="sl-SI" sz="2400" b="1" dirty="0"/>
          </a:p>
          <a:p>
            <a:endParaRPr lang="sl-SI" sz="2400" b="1" dirty="0"/>
          </a:p>
          <a:p>
            <a:endParaRPr lang="sl-SI" sz="2400" b="1" dirty="0"/>
          </a:p>
          <a:p>
            <a:pPr marL="36900" indent="0">
              <a:buNone/>
            </a:pPr>
            <a:endParaRPr lang="sl-SI" sz="2400" b="1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0C57643C-9005-4233-83B8-C8D4D8E9C8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702915"/>
              </p:ext>
            </p:extLst>
          </p:nvPr>
        </p:nvGraphicFramePr>
        <p:xfrm>
          <a:off x="1426102" y="3923930"/>
          <a:ext cx="9339795" cy="255676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113265">
                  <a:extLst>
                    <a:ext uri="{9D8B030D-6E8A-4147-A177-3AD203B41FA5}">
                      <a16:colId xmlns:a16="http://schemas.microsoft.com/office/drawing/2014/main" val="4135409095"/>
                    </a:ext>
                  </a:extLst>
                </a:gridCol>
                <a:gridCol w="3113265">
                  <a:extLst>
                    <a:ext uri="{9D8B030D-6E8A-4147-A177-3AD203B41FA5}">
                      <a16:colId xmlns:a16="http://schemas.microsoft.com/office/drawing/2014/main" val="1983101432"/>
                    </a:ext>
                  </a:extLst>
                </a:gridCol>
                <a:gridCol w="3113265">
                  <a:extLst>
                    <a:ext uri="{9D8B030D-6E8A-4147-A177-3AD203B41FA5}">
                      <a16:colId xmlns:a16="http://schemas.microsoft.com/office/drawing/2014/main" val="1256742748"/>
                    </a:ext>
                  </a:extLst>
                </a:gridCol>
              </a:tblGrid>
              <a:tr h="426128">
                <a:tc>
                  <a:txBody>
                    <a:bodyPr/>
                    <a:lstStyle/>
                    <a:p>
                      <a:pPr algn="l"/>
                      <a:r>
                        <a:rPr lang="sl-SI" sz="2100" b="1" dirty="0"/>
                        <a:t>Izraz</a:t>
                      </a:r>
                    </a:p>
                  </a:txBody>
                  <a:tcPr marL="105073" marR="105073" marT="52536" marB="52536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2100" b="1" dirty="0"/>
                        <a:t>Okrajšava</a:t>
                      </a:r>
                    </a:p>
                  </a:txBody>
                  <a:tcPr marL="105073" marR="105073" marT="52536" marB="52536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2100" b="1" dirty="0"/>
                        <a:t>Vrednost</a:t>
                      </a:r>
                    </a:p>
                  </a:txBody>
                  <a:tcPr marL="105073" marR="105073" marT="52536" marB="52536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615660"/>
                  </a:ext>
                </a:extLst>
              </a:tr>
              <a:tr h="426128">
                <a:tc>
                  <a:txBody>
                    <a:bodyPr/>
                    <a:lstStyle/>
                    <a:p>
                      <a:pPr algn="l"/>
                      <a:r>
                        <a:rPr lang="sl-SI" sz="2100" b="1" dirty="0"/>
                        <a:t>Bit</a:t>
                      </a:r>
                    </a:p>
                  </a:txBody>
                  <a:tcPr marL="105073" marR="105073" marT="52536" marB="52536"/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2100" b="1" dirty="0"/>
                        <a:t>1b</a:t>
                      </a:r>
                    </a:p>
                  </a:txBody>
                  <a:tcPr marL="105073" marR="105073" marT="52536" marB="52536"/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2100" b="1" dirty="0"/>
                        <a:t>8 bitov = 1 bajt</a:t>
                      </a:r>
                    </a:p>
                  </a:txBody>
                  <a:tcPr marL="105073" marR="105073" marT="52536" marB="52536"/>
                </a:tc>
                <a:extLst>
                  <a:ext uri="{0D108BD9-81ED-4DB2-BD59-A6C34878D82A}">
                    <a16:rowId xmlns:a16="http://schemas.microsoft.com/office/drawing/2014/main" val="4048207632"/>
                  </a:ext>
                </a:extLst>
              </a:tr>
              <a:tr h="426128">
                <a:tc>
                  <a:txBody>
                    <a:bodyPr/>
                    <a:lstStyle/>
                    <a:p>
                      <a:pPr algn="l"/>
                      <a:r>
                        <a:rPr lang="sl-SI" sz="2100" b="1" dirty="0"/>
                        <a:t>Bajt</a:t>
                      </a:r>
                    </a:p>
                  </a:txBody>
                  <a:tcPr marL="105073" marR="105073" marT="52536" marB="52536"/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2100" b="1" dirty="0"/>
                        <a:t>1B</a:t>
                      </a:r>
                    </a:p>
                  </a:txBody>
                  <a:tcPr marL="105073" marR="105073" marT="52536" marB="52536"/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2100" b="1" dirty="0"/>
                        <a:t>1 bajt</a:t>
                      </a:r>
                    </a:p>
                  </a:txBody>
                  <a:tcPr marL="105073" marR="105073" marT="52536" marB="52536"/>
                </a:tc>
                <a:extLst>
                  <a:ext uri="{0D108BD9-81ED-4DB2-BD59-A6C34878D82A}">
                    <a16:rowId xmlns:a16="http://schemas.microsoft.com/office/drawing/2014/main" val="50345954"/>
                  </a:ext>
                </a:extLst>
              </a:tr>
              <a:tr h="426128">
                <a:tc>
                  <a:txBody>
                    <a:bodyPr/>
                    <a:lstStyle/>
                    <a:p>
                      <a:pPr algn="l"/>
                      <a:r>
                        <a:rPr lang="sl-SI" sz="2100" b="1" dirty="0"/>
                        <a:t>Kilobajt</a:t>
                      </a:r>
                    </a:p>
                  </a:txBody>
                  <a:tcPr marL="105073" marR="105073" marT="52536" marB="52536"/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2100" b="1" dirty="0"/>
                        <a:t>KB</a:t>
                      </a:r>
                    </a:p>
                  </a:txBody>
                  <a:tcPr marL="105073" marR="105073" marT="52536" marB="52536"/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2100" b="1" dirty="0"/>
                        <a:t>1024 bajtov</a:t>
                      </a:r>
                    </a:p>
                  </a:txBody>
                  <a:tcPr marL="105073" marR="105073" marT="52536" marB="52536"/>
                </a:tc>
                <a:extLst>
                  <a:ext uri="{0D108BD9-81ED-4DB2-BD59-A6C34878D82A}">
                    <a16:rowId xmlns:a16="http://schemas.microsoft.com/office/drawing/2014/main" val="2027637800"/>
                  </a:ext>
                </a:extLst>
              </a:tr>
              <a:tr h="426128">
                <a:tc>
                  <a:txBody>
                    <a:bodyPr/>
                    <a:lstStyle/>
                    <a:p>
                      <a:pPr algn="l"/>
                      <a:r>
                        <a:rPr lang="sl-SI" sz="2100" b="1" dirty="0"/>
                        <a:t>Megabajt</a:t>
                      </a:r>
                    </a:p>
                  </a:txBody>
                  <a:tcPr marL="105073" marR="105073" marT="52536" marB="52536"/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2100" b="1" dirty="0"/>
                        <a:t>MB</a:t>
                      </a:r>
                    </a:p>
                  </a:txBody>
                  <a:tcPr marL="105073" marR="105073" marT="52536" marB="52536"/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2100" b="1" dirty="0"/>
                        <a:t>1.048.576 bajtov</a:t>
                      </a:r>
                    </a:p>
                  </a:txBody>
                  <a:tcPr marL="105073" marR="105073" marT="52536" marB="52536"/>
                </a:tc>
                <a:extLst>
                  <a:ext uri="{0D108BD9-81ED-4DB2-BD59-A6C34878D82A}">
                    <a16:rowId xmlns:a16="http://schemas.microsoft.com/office/drawing/2014/main" val="772287063"/>
                  </a:ext>
                </a:extLst>
              </a:tr>
              <a:tr h="426128">
                <a:tc>
                  <a:txBody>
                    <a:bodyPr/>
                    <a:lstStyle/>
                    <a:p>
                      <a:pPr algn="l"/>
                      <a:r>
                        <a:rPr lang="sl-SI" sz="2100" b="1" dirty="0"/>
                        <a:t>Gigabajt</a:t>
                      </a:r>
                    </a:p>
                  </a:txBody>
                  <a:tcPr marL="105073" marR="105073" marT="52536" marB="52536"/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2100" b="1" dirty="0"/>
                        <a:t>GB</a:t>
                      </a:r>
                    </a:p>
                  </a:txBody>
                  <a:tcPr marL="105073" marR="105073" marT="52536" marB="52536"/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2100" b="1" dirty="0"/>
                        <a:t>1.073.741.824 bajtov</a:t>
                      </a:r>
                    </a:p>
                  </a:txBody>
                  <a:tcPr marL="105073" marR="105073" marT="52536" marB="52536"/>
                </a:tc>
                <a:extLst>
                  <a:ext uri="{0D108BD9-81ED-4DB2-BD59-A6C34878D82A}">
                    <a16:rowId xmlns:a16="http://schemas.microsoft.com/office/drawing/2014/main" val="1185426393"/>
                  </a:ext>
                </a:extLst>
              </a:tr>
            </a:tbl>
          </a:graphicData>
        </a:graphic>
      </p:graphicFrame>
      <p:pic>
        <p:nvPicPr>
          <p:cNvPr id="14" name="Slika 13">
            <a:extLst>
              <a:ext uri="{FF2B5EF4-FFF2-40B4-BE49-F238E27FC236}">
                <a16:creationId xmlns:a16="http://schemas.microsoft.com/office/drawing/2014/main" id="{69FECDC1-07BA-45AE-A423-1F19F2211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404" y="1732449"/>
            <a:ext cx="6603078" cy="194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226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>
            <a:extLst>
              <a:ext uri="{FF2B5EF4-FFF2-40B4-BE49-F238E27FC236}">
                <a16:creationId xmlns:a16="http://schemas.microsoft.com/office/drawing/2014/main" id="{8AE4C321-0A00-44BE-B7BD-7A3581D4B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475" y="4861951"/>
            <a:ext cx="2614989" cy="1964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58E4FA0A-3052-4361-8E68-3F54B3A04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DELITEV POMNILNIKOV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84192A1-2929-4F1C-A102-92BE8142F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407152"/>
            <a:ext cx="10353762" cy="2945435"/>
          </a:xfrm>
        </p:spPr>
        <p:txBody>
          <a:bodyPr numCol="2">
            <a:noAutofit/>
          </a:bodyPr>
          <a:lstStyle/>
          <a:p>
            <a:r>
              <a:rPr lang="sl-SI" sz="2800" b="1" dirty="0"/>
              <a:t>NOTRANJI </a:t>
            </a:r>
          </a:p>
          <a:p>
            <a:pPr lvl="1">
              <a:buFontTx/>
              <a:buChar char="-"/>
            </a:pPr>
            <a:r>
              <a:rPr lang="sl-SI" sz="2800" b="1" dirty="0"/>
              <a:t>ROM</a:t>
            </a:r>
          </a:p>
          <a:p>
            <a:pPr lvl="1">
              <a:buFontTx/>
              <a:buChar char="-"/>
            </a:pPr>
            <a:r>
              <a:rPr lang="sl-SI" sz="2800" b="1" dirty="0"/>
              <a:t>RAM</a:t>
            </a:r>
          </a:p>
          <a:p>
            <a:pPr marL="450000" lvl="1" indent="0">
              <a:buNone/>
            </a:pPr>
            <a:endParaRPr lang="sl-SI" sz="2800" b="1" dirty="0"/>
          </a:p>
          <a:p>
            <a:pPr marL="450000" lvl="1" indent="0">
              <a:buNone/>
            </a:pPr>
            <a:endParaRPr lang="sl-SI" sz="2800" b="1" dirty="0"/>
          </a:p>
          <a:p>
            <a:r>
              <a:rPr lang="sl-SI" sz="2800" b="1" dirty="0"/>
              <a:t>ZUNANJI</a:t>
            </a:r>
          </a:p>
          <a:p>
            <a:pPr lvl="1">
              <a:buFontTx/>
              <a:buChar char="-"/>
            </a:pPr>
            <a:r>
              <a:rPr lang="sl-SI" sz="2800" b="1" dirty="0"/>
              <a:t>TRDI DISK</a:t>
            </a:r>
          </a:p>
          <a:p>
            <a:pPr lvl="1">
              <a:buFontTx/>
              <a:buChar char="-"/>
            </a:pPr>
            <a:r>
              <a:rPr lang="sl-SI" sz="2800" b="1" dirty="0"/>
              <a:t>DISKETA</a:t>
            </a:r>
          </a:p>
          <a:p>
            <a:pPr lvl="1">
              <a:buFontTx/>
              <a:buChar char="-"/>
            </a:pPr>
            <a:r>
              <a:rPr lang="sl-SI" sz="2800" b="1" dirty="0"/>
              <a:t>USB</a:t>
            </a:r>
          </a:p>
          <a:p>
            <a:pPr lvl="1">
              <a:buFontTx/>
              <a:buChar char="-"/>
            </a:pPr>
            <a:r>
              <a:rPr lang="sl-SI" sz="2800" b="1" dirty="0"/>
              <a:t>ZGOŠČENKA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052224D4-E50B-44D3-960A-667F87FAAE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53" y="3800715"/>
            <a:ext cx="2263062" cy="1712337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5BA86261-89E9-4754-9C8F-CE6D8C7AC6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255" y="2022887"/>
            <a:ext cx="3095354" cy="2322866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B779266C-5B5D-4D3D-8644-3CB3619012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60" y="4455027"/>
            <a:ext cx="1971330" cy="223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215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BAF1CB3-2C2B-47CF-9CA2-DD96AE136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ROM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5073F8B-3900-4FA2-ACA4-CC96D1A4F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945513"/>
            <a:ext cx="10353762" cy="4058751"/>
          </a:xfrm>
        </p:spPr>
        <p:txBody>
          <a:bodyPr numCol="1">
            <a:normAutofit/>
          </a:bodyPr>
          <a:lstStyle/>
          <a:p>
            <a:r>
              <a:rPr lang="sl-SI" sz="2800" b="1" dirty="0"/>
              <a:t>Iz njega lahko samo beremo.</a:t>
            </a:r>
          </a:p>
          <a:p>
            <a:endParaRPr lang="sl-SI" sz="2800" b="1" dirty="0"/>
          </a:p>
          <a:p>
            <a:r>
              <a:rPr lang="sl-SI" sz="2800" b="1" dirty="0"/>
              <a:t>Navodila za zagon računalnika in za komunikacijo procesorja.</a:t>
            </a:r>
          </a:p>
          <a:p>
            <a:endParaRPr lang="sl-SI" sz="2800" b="1" dirty="0"/>
          </a:p>
          <a:p>
            <a:r>
              <a:rPr lang="sl-SI" sz="2800" b="1" dirty="0"/>
              <a:t>Uporablja se v BIOS-u.</a:t>
            </a:r>
          </a:p>
          <a:p>
            <a:endParaRPr lang="sl-SI" sz="2400" b="1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FCB635D-EE1A-4894-9EC8-EB9AD116E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76" y="3710866"/>
            <a:ext cx="4450043" cy="294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913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01F47E-5808-4E87-A391-C4632985A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RAM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EBEC41A-0DFF-4480-B382-EEC2FAC7E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933" y="1732449"/>
            <a:ext cx="10353762" cy="4058751"/>
          </a:xfrm>
        </p:spPr>
        <p:txBody>
          <a:bodyPr>
            <a:normAutofit/>
          </a:bodyPr>
          <a:lstStyle/>
          <a:p>
            <a:r>
              <a:rPr lang="sl-SI" sz="2800" b="1" dirty="0"/>
              <a:t>Skladišči ukaze in podatke.</a:t>
            </a:r>
          </a:p>
          <a:p>
            <a:endParaRPr lang="sl-SI" sz="2800" b="1" dirty="0"/>
          </a:p>
          <a:p>
            <a:r>
              <a:rPr lang="pl-PL" sz="2800" b="1" dirty="0"/>
              <a:t>Je pomnilnik z neposrednim dostopom.</a:t>
            </a:r>
          </a:p>
          <a:p>
            <a:endParaRPr lang="pl-PL" sz="2800" b="1" dirty="0"/>
          </a:p>
          <a:p>
            <a:r>
              <a:rPr lang="pl-PL" sz="2800" b="1" dirty="0"/>
              <a:t>Podatke lahko vanj zapisujemo in jih beremo iz njega.</a:t>
            </a:r>
          </a:p>
          <a:p>
            <a:endParaRPr lang="pl-PL" sz="2800" b="1" dirty="0"/>
          </a:p>
          <a:p>
            <a:r>
              <a:rPr lang="pl-PL" sz="2800" b="1" dirty="0"/>
              <a:t>Dinamični DRAM in Statični SRAM 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943D9F77-687D-434F-8735-4D59958E89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211" y="2904300"/>
            <a:ext cx="4791789" cy="479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2387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ril">
  <a:themeElements>
    <a:clrScheme name="Skril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kril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kri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TM04033929[[fn=Skril]]</Template>
  <TotalTime>540</TotalTime>
  <Words>287</Words>
  <Application>Microsoft Office PowerPoint</Application>
  <PresentationFormat>Širokozaslonsko</PresentationFormat>
  <Paragraphs>92</Paragraphs>
  <Slides>12</Slides>
  <Notes>1</Notes>
  <HiddenSlides>0</HiddenSlides>
  <MMClips>1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6" baseType="lpstr">
      <vt:lpstr>Calibri</vt:lpstr>
      <vt:lpstr>Calisto MT</vt:lpstr>
      <vt:lpstr>Wingdings 2</vt:lpstr>
      <vt:lpstr>Skril</vt:lpstr>
      <vt:lpstr>POMNILNIKI</vt:lpstr>
      <vt:lpstr>KAJ JE POMNILNIK</vt:lpstr>
      <vt:lpstr>PRIMARNI POMNILNIK</vt:lpstr>
      <vt:lpstr>SLOJI POMNILNIKA</vt:lpstr>
      <vt:lpstr>ZGRADBA PREDPOMNILNIKA</vt:lpstr>
      <vt:lpstr>ZAPIS</vt:lpstr>
      <vt:lpstr>DELITEV POMNILNIKOV</vt:lpstr>
      <vt:lpstr>ROM</vt:lpstr>
      <vt:lpstr>RAM</vt:lpstr>
      <vt:lpstr>ZUNANJI POMNILNIKI</vt:lpstr>
      <vt:lpstr>PowerPointova predstavitev</vt:lpstr>
      <vt:lpstr>VIRI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POMNILNIK</dc:title>
  <dc:creator>Anej Vravnik</dc:creator>
  <cp:lastModifiedBy>Anej Vravnik</cp:lastModifiedBy>
  <cp:revision>67</cp:revision>
  <dcterms:created xsi:type="dcterms:W3CDTF">2018-12-06T11:49:47Z</dcterms:created>
  <dcterms:modified xsi:type="dcterms:W3CDTF">2018-12-09T15:37:43Z</dcterms:modified>
</cp:coreProperties>
</file>